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9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6" r:id="rId21"/>
    <p:sldId id="277" r:id="rId22"/>
    <p:sldId id="278" r:id="rId23"/>
  </p:sldIdLst>
  <p:sldSz cx="18288000" cy="10287000"/>
  <p:notesSz cx="6858000" cy="9144000"/>
  <p:embeddedFontLst>
    <p:embeddedFont>
      <p:font typeface="Arimo" panose="020B0604020202020204" charset="0"/>
      <p:regular r:id="rId24"/>
    </p:embeddedFont>
    <p:embeddedFont>
      <p:font typeface="Arimo Bold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lear Sans Bold" panose="020B0604020202020204" charset="0"/>
      <p:regular r:id="rId30"/>
    </p:embeddedFont>
    <p:embeddedFont>
      <p:font typeface="Josefin Sans Bold" pitchFamily="2" charset="0"/>
      <p:regular r:id="rId31"/>
      <p:bold r:id="rId32"/>
      <p:boldItalic r:id="rId33"/>
    </p:embeddedFont>
    <p:embeddedFont>
      <p:font typeface="Josefin Sans Regular" pitchFamily="2" charset="0"/>
      <p:regular r:id="rId34"/>
    </p:embeddedFont>
    <p:embeddedFont>
      <p:font typeface="Josefin Sans Regular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4.svg"/><Relationship Id="rId7" Type="http://schemas.openxmlformats.org/officeDocument/2006/relationships/image" Target="../media/image7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Relationship Id="rId9" Type="http://schemas.openxmlformats.org/officeDocument/2006/relationships/image" Target="../media/image6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4.svg"/><Relationship Id="rId7" Type="http://schemas.openxmlformats.org/officeDocument/2006/relationships/image" Target="../media/image78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Relationship Id="rId9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Relationship Id="rId9" Type="http://schemas.openxmlformats.org/officeDocument/2006/relationships/image" Target="../media/image8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64.svg"/><Relationship Id="rId7" Type="http://schemas.openxmlformats.org/officeDocument/2006/relationships/image" Target="../media/image92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Relationship Id="rId9" Type="http://schemas.openxmlformats.org/officeDocument/2006/relationships/image" Target="../media/image9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96.svg"/><Relationship Id="rId7" Type="http://schemas.openxmlformats.org/officeDocument/2006/relationships/image" Target="../media/image100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6.svg"/><Relationship Id="rId5" Type="http://schemas.openxmlformats.org/officeDocument/2006/relationships/image" Target="../media/image98.svg"/><Relationship Id="rId10" Type="http://schemas.openxmlformats.org/officeDocument/2006/relationships/image" Target="../media/image5.png"/><Relationship Id="rId4" Type="http://schemas.openxmlformats.org/officeDocument/2006/relationships/image" Target="../media/image97.png"/><Relationship Id="rId9" Type="http://schemas.openxmlformats.org/officeDocument/2006/relationships/image" Target="../media/image7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jpg"/><Relationship Id="rId5" Type="http://schemas.openxmlformats.org/officeDocument/2006/relationships/image" Target="../media/image105.jpg"/><Relationship Id="rId4" Type="http://schemas.openxmlformats.org/officeDocument/2006/relationships/image" Target="../media/image10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jpg"/><Relationship Id="rId5" Type="http://schemas.openxmlformats.org/officeDocument/2006/relationships/image" Target="../media/image113.jpg"/><Relationship Id="rId4" Type="http://schemas.openxmlformats.org/officeDocument/2006/relationships/image" Target="../media/image11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svg"/><Relationship Id="rId4" Type="http://schemas.openxmlformats.org/officeDocument/2006/relationships/image" Target="../media/image1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14.svg"/><Relationship Id="rId26" Type="http://schemas.openxmlformats.org/officeDocument/2006/relationships/image" Target="../media/image37.sv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32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13.png"/><Relationship Id="rId25" Type="http://schemas.openxmlformats.org/officeDocument/2006/relationships/image" Target="../media/image36.png"/><Relationship Id="rId2" Type="http://schemas.openxmlformats.org/officeDocument/2006/relationships/video" Target="../media/media1.mp4"/><Relationship Id="rId16" Type="http://schemas.openxmlformats.org/officeDocument/2006/relationships/image" Target="../media/image29.svg"/><Relationship Id="rId20" Type="http://schemas.openxmlformats.org/officeDocument/2006/relationships/image" Target="../media/image31.svg"/><Relationship Id="rId29" Type="http://schemas.openxmlformats.org/officeDocument/2006/relationships/image" Target="../media/image15.png"/><Relationship Id="rId1" Type="http://schemas.microsoft.com/office/2007/relationships/media" Target="../media/media1.mp4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24" Type="http://schemas.openxmlformats.org/officeDocument/2006/relationships/image" Target="../media/image35.sv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4.png"/><Relationship Id="rId28" Type="http://schemas.openxmlformats.org/officeDocument/2006/relationships/image" Target="../media/image39.svg"/><Relationship Id="rId10" Type="http://schemas.openxmlformats.org/officeDocument/2006/relationships/image" Target="../media/image23.svg"/><Relationship Id="rId19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Relationship Id="rId22" Type="http://schemas.openxmlformats.org/officeDocument/2006/relationships/image" Target="../media/image33.svg"/><Relationship Id="rId27" Type="http://schemas.openxmlformats.org/officeDocument/2006/relationships/image" Target="../media/image38.png"/><Relationship Id="rId30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14.svg"/><Relationship Id="rId26" Type="http://schemas.openxmlformats.org/officeDocument/2006/relationships/image" Target="../media/image37.sv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32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13.png"/><Relationship Id="rId25" Type="http://schemas.openxmlformats.org/officeDocument/2006/relationships/image" Target="../media/image36.png"/><Relationship Id="rId2" Type="http://schemas.openxmlformats.org/officeDocument/2006/relationships/video" Target="../media/media1.mp4"/><Relationship Id="rId16" Type="http://schemas.openxmlformats.org/officeDocument/2006/relationships/image" Target="../media/image29.svg"/><Relationship Id="rId20" Type="http://schemas.openxmlformats.org/officeDocument/2006/relationships/image" Target="../media/image31.svg"/><Relationship Id="rId29" Type="http://schemas.openxmlformats.org/officeDocument/2006/relationships/image" Target="../media/image15.png"/><Relationship Id="rId1" Type="http://schemas.microsoft.com/office/2007/relationships/media" Target="../media/media1.mp4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24" Type="http://schemas.openxmlformats.org/officeDocument/2006/relationships/image" Target="../media/image35.sv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4.png"/><Relationship Id="rId28" Type="http://schemas.openxmlformats.org/officeDocument/2006/relationships/image" Target="../media/image39.svg"/><Relationship Id="rId10" Type="http://schemas.openxmlformats.org/officeDocument/2006/relationships/image" Target="../media/image23.svg"/><Relationship Id="rId19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Relationship Id="rId22" Type="http://schemas.openxmlformats.org/officeDocument/2006/relationships/image" Target="../media/image33.svg"/><Relationship Id="rId27" Type="http://schemas.openxmlformats.org/officeDocument/2006/relationships/image" Target="../media/image38.png"/><Relationship Id="rId30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0.svg"/><Relationship Id="rId7" Type="http://schemas.openxmlformats.org/officeDocument/2006/relationships/image" Target="../media/image62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4.svg"/><Relationship Id="rId5" Type="http://schemas.openxmlformats.org/officeDocument/2006/relationships/image" Target="../media/image50.svg"/><Relationship Id="rId10" Type="http://schemas.openxmlformats.org/officeDocument/2006/relationships/image" Target="../media/image63.png"/><Relationship Id="rId4" Type="http://schemas.openxmlformats.org/officeDocument/2006/relationships/image" Target="../media/image49.png"/><Relationship Id="rId9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7" Type="http://schemas.openxmlformats.org/officeDocument/2006/relationships/image" Target="../media/image70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55809" y="734293"/>
            <a:ext cx="9760609" cy="9157711"/>
            <a:chOff x="0" y="-71755"/>
            <a:chExt cx="13014145" cy="12210280"/>
          </a:xfrm>
        </p:grpSpPr>
        <p:sp>
          <p:nvSpPr>
            <p:cNvPr id="3" name="TextBox 3"/>
            <p:cNvSpPr txBox="1"/>
            <p:nvPr/>
          </p:nvSpPr>
          <p:spPr>
            <a:xfrm>
              <a:off x="0" y="2787289"/>
              <a:ext cx="13014145" cy="5882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56"/>
                </a:lnSpc>
              </a:pPr>
              <a:r>
                <a:rPr lang="en-US" sz="6000" b="1" dirty="0">
                  <a:solidFill>
                    <a:srgbClr val="F7B4A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BÁO CÁO MÔN HỌC THIẾT KẾ VÀ LẬP TRÌNH WEB</a:t>
              </a:r>
            </a:p>
            <a:p>
              <a:pPr algn="ctr">
                <a:lnSpc>
                  <a:spcPts val="2352"/>
                </a:lnSpc>
              </a:pPr>
              <a:endParaRPr lang="en-US" sz="5675" dirty="0">
                <a:solidFill>
                  <a:srgbClr val="F7B4A7"/>
                </a:solidFill>
                <a:latin typeface="Josefin Sans Bold Bold"/>
              </a:endParaRPr>
            </a:p>
            <a:p>
              <a:pPr algn="ctr">
                <a:lnSpc>
                  <a:spcPts val="1120"/>
                </a:lnSpc>
              </a:pPr>
              <a:r>
                <a:rPr lang="en-US" sz="1000" dirty="0">
                  <a:solidFill>
                    <a:srgbClr val="F7B4A7"/>
                  </a:solidFill>
                  <a:latin typeface="Josefin Sans Bold Bold"/>
                </a:rPr>
                <a:t> </a:t>
              </a:r>
            </a:p>
            <a:p>
              <a:pPr>
                <a:lnSpc>
                  <a:spcPts val="4452"/>
                </a:lnSpc>
              </a:pPr>
              <a:r>
                <a:rPr lang="en-US" sz="3975" dirty="0">
                  <a:solidFill>
                    <a:srgbClr val="F7B4A7"/>
                  </a:solidFill>
                  <a:latin typeface="Arimo Bold"/>
                </a:rPr>
                <a:t>ĐỀ TÀI : XÂY DỰNG WEBSITE LAPTOP</a:t>
              </a:r>
            </a:p>
            <a:p>
              <a:pPr>
                <a:lnSpc>
                  <a:spcPts val="8372"/>
                </a:lnSpc>
              </a:pPr>
              <a:endParaRPr lang="en-US" sz="3975" dirty="0">
                <a:solidFill>
                  <a:srgbClr val="F7B4A7"/>
                </a:solidFill>
                <a:latin typeface="Arimo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1755"/>
              <a:ext cx="13014145" cy="16920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446" dirty="0">
                  <a:solidFill>
                    <a:srgbClr val="94DDDE"/>
                  </a:solidFill>
                  <a:latin typeface="Josefin Sans Regular"/>
                </a:rPr>
                <a:t>TRƯỜNG ĐẠI HỌC SƯ PHẠM 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 spc="223" dirty="0">
                  <a:solidFill>
                    <a:srgbClr val="94DDDE"/>
                  </a:solidFill>
                  <a:latin typeface="Arimo"/>
                </a:rPr>
                <a:t> ĐÀ NẴNG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 spc="223" dirty="0">
                  <a:solidFill>
                    <a:srgbClr val="94DDDE"/>
                  </a:solidFill>
                  <a:latin typeface="Arimo"/>
                </a:rPr>
                <a:t> KHOA TIN HỌC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707091"/>
              <a:ext cx="13014145" cy="24314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 dirty="0" err="1">
                  <a:solidFill>
                    <a:srgbClr val="94DDDE"/>
                  </a:solidFill>
                  <a:latin typeface="Josefin Sans Regular"/>
                </a:rPr>
                <a:t>Giáo</a:t>
              </a:r>
              <a:r>
                <a:rPr lang="en-US" sz="3399" dirty="0">
                  <a:solidFill>
                    <a:srgbClr val="94DDDE"/>
                  </a:solidFill>
                  <a:latin typeface="Josefin Sans Regular"/>
                </a:rPr>
                <a:t> </a:t>
              </a:r>
              <a:r>
                <a:rPr lang="en-US" sz="3399" dirty="0" err="1">
                  <a:solidFill>
                    <a:srgbClr val="94DDDE"/>
                  </a:solidFill>
                  <a:latin typeface="Josefin Sans Regular"/>
                </a:rPr>
                <a:t>viên</a:t>
              </a:r>
              <a:r>
                <a:rPr lang="en-US" sz="3399" dirty="0">
                  <a:solidFill>
                    <a:srgbClr val="94DDDE"/>
                  </a:solidFill>
                  <a:latin typeface="Josefin Sans Regular"/>
                </a:rPr>
                <a:t> </a:t>
              </a:r>
              <a:r>
                <a:rPr lang="en-US" sz="3399" dirty="0" err="1">
                  <a:solidFill>
                    <a:srgbClr val="94DDDE"/>
                  </a:solidFill>
                  <a:latin typeface="Josefin Sans Regular"/>
                </a:rPr>
                <a:t>hướng</a:t>
              </a:r>
              <a:r>
                <a:rPr lang="en-US" sz="3399" dirty="0">
                  <a:solidFill>
                    <a:srgbClr val="94DDDE"/>
                  </a:solidFill>
                  <a:latin typeface="Josefin Sans Regular"/>
                </a:rPr>
                <a:t> </a:t>
              </a:r>
              <a:r>
                <a:rPr lang="en-US" sz="3399" dirty="0" err="1">
                  <a:solidFill>
                    <a:srgbClr val="94DDDE"/>
                  </a:solidFill>
                  <a:latin typeface="Josefin Sans Regular"/>
                </a:rPr>
                <a:t>dẫn</a:t>
              </a:r>
              <a:r>
                <a:rPr lang="en-US" sz="3399" dirty="0">
                  <a:solidFill>
                    <a:srgbClr val="94DDDE"/>
                  </a:solidFill>
                  <a:latin typeface="Josefin Sans Regular"/>
                </a:rPr>
                <a:t>: NGUYỄN VĂN VƯƠNG</a:t>
              </a:r>
            </a:p>
            <a:p>
              <a:pPr>
                <a:lnSpc>
                  <a:spcPts val="4760"/>
                </a:lnSpc>
              </a:pPr>
              <a:r>
                <a:rPr lang="en-US" sz="3400" dirty="0" err="1">
                  <a:solidFill>
                    <a:srgbClr val="94DDDE"/>
                  </a:solidFill>
                  <a:latin typeface="Josefin Sans Regular"/>
                </a:rPr>
                <a:t>Lớp</a:t>
              </a:r>
              <a:r>
                <a:rPr lang="en-US" sz="3400" dirty="0">
                  <a:solidFill>
                    <a:srgbClr val="94DDDE"/>
                  </a:solidFill>
                  <a:latin typeface="Josefin Sans Regular"/>
                </a:rPr>
                <a:t> </a:t>
              </a:r>
              <a:r>
                <a:rPr lang="en-US" sz="3400" dirty="0" err="1">
                  <a:solidFill>
                    <a:srgbClr val="94DDDE"/>
                  </a:solidFill>
                  <a:latin typeface="Josefin Sans Regular"/>
                </a:rPr>
                <a:t>sinh</a:t>
              </a:r>
              <a:r>
                <a:rPr lang="en-US" sz="3400" dirty="0">
                  <a:solidFill>
                    <a:srgbClr val="94DDDE"/>
                  </a:solidFill>
                  <a:latin typeface="Josefin Sans Regular"/>
                </a:rPr>
                <a:t> </a:t>
              </a:r>
              <a:r>
                <a:rPr lang="en-US" sz="3400" dirty="0" err="1">
                  <a:solidFill>
                    <a:srgbClr val="94DDDE"/>
                  </a:solidFill>
                  <a:latin typeface="Josefin Sans Regular"/>
                </a:rPr>
                <a:t>hoạt</a:t>
              </a:r>
              <a:r>
                <a:rPr lang="en-US" sz="3400" dirty="0">
                  <a:solidFill>
                    <a:srgbClr val="94DDDE"/>
                  </a:solidFill>
                  <a:latin typeface="Josefin Sans Regular"/>
                </a:rPr>
                <a:t>: 19CNTTD</a:t>
              </a:r>
            </a:p>
            <a:p>
              <a:pPr>
                <a:lnSpc>
                  <a:spcPts val="4760"/>
                </a:lnSpc>
              </a:pPr>
              <a:r>
                <a:rPr lang="en-US" sz="3400" dirty="0" err="1">
                  <a:solidFill>
                    <a:srgbClr val="94DDDE"/>
                  </a:solidFill>
                  <a:latin typeface="Josefin Sans Regular"/>
                </a:rPr>
                <a:t>Nhóm</a:t>
              </a:r>
              <a:r>
                <a:rPr lang="en-US" sz="3400" dirty="0">
                  <a:solidFill>
                    <a:srgbClr val="94DDDE"/>
                  </a:solidFill>
                  <a:latin typeface="Josefin Sans Regular"/>
                </a:rPr>
                <a:t> : 4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82834" y="-1921745"/>
            <a:ext cx="6755642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303834" y="1790711"/>
            <a:ext cx="1194327" cy="258614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2095189" y="2193055"/>
            <a:ext cx="5193041" cy="541968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947148" y="1264426"/>
            <a:ext cx="3144039" cy="244091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24872" y="5005800"/>
            <a:ext cx="1894295" cy="425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4011803" y="7612736"/>
            <a:ext cx="3486358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762088" flipV="1">
            <a:off x="7220833" y="3497933"/>
            <a:ext cx="1969953" cy="19484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042365">
            <a:off x="16354076" y="-307552"/>
            <a:ext cx="2476298" cy="24762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473060">
            <a:off x="15591145" y="9017458"/>
            <a:ext cx="3336310" cy="13345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379583" y="-318790"/>
            <a:ext cx="2656316" cy="203329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8700" y="3350608"/>
            <a:ext cx="6669973" cy="4771481"/>
            <a:chOff x="0" y="-95249"/>
            <a:chExt cx="8893297" cy="6361975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49"/>
              <a:ext cx="8893297" cy="1046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4"/>
                </a:lnSpc>
              </a:pPr>
              <a:r>
                <a:rPr lang="en-US" sz="4802" b="1" dirty="0">
                  <a:solidFill>
                    <a:srgbClr val="94DDD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FRONT-END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380294"/>
              <a:ext cx="8893297" cy="4886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50533" lvl="1" indent="-475267">
                <a:lnSpc>
                  <a:spcPts val="6163"/>
                </a:lnSpc>
                <a:buFont typeface="Arial"/>
                <a:buChar char="•"/>
              </a:pPr>
              <a:r>
                <a:rPr lang="en-US" sz="4402" dirty="0" err="1">
                  <a:solidFill>
                    <a:srgbClr val="FEFEFE"/>
                  </a:solidFill>
                  <a:latin typeface="Josefin Sans Regular"/>
                </a:rPr>
                <a:t>Nuxtjs</a:t>
              </a:r>
              <a:r>
                <a:rPr lang="en-US" sz="4402" dirty="0">
                  <a:solidFill>
                    <a:srgbClr val="FEFEFE"/>
                  </a:solidFill>
                  <a:latin typeface="Josefin Sans Regular"/>
                </a:rPr>
                <a:t> framework,</a:t>
              </a:r>
            </a:p>
            <a:p>
              <a:pPr marL="950533" lvl="1" indent="-475267">
                <a:lnSpc>
                  <a:spcPts val="6163"/>
                </a:lnSpc>
                <a:buFont typeface="Arial"/>
                <a:buChar char="•"/>
              </a:pPr>
              <a:r>
                <a:rPr lang="en-US" sz="4402" dirty="0">
                  <a:solidFill>
                    <a:srgbClr val="FEFEFE"/>
                  </a:solidFill>
                  <a:latin typeface="Josefin Sans Regular"/>
                </a:rPr>
                <a:t>Vue,</a:t>
              </a:r>
            </a:p>
            <a:p>
              <a:pPr marL="950533" lvl="1" indent="-475267">
                <a:lnSpc>
                  <a:spcPts val="6163"/>
                </a:lnSpc>
                <a:buFont typeface="Arial"/>
                <a:buChar char="•"/>
              </a:pPr>
              <a:r>
                <a:rPr lang="en-US" sz="4402" dirty="0" err="1">
                  <a:solidFill>
                    <a:srgbClr val="FEFEFE"/>
                  </a:solidFill>
                  <a:latin typeface="Josefin Sans Regular"/>
                </a:rPr>
                <a:t>Axios</a:t>
              </a:r>
              <a:r>
                <a:rPr lang="en-US" sz="4402" dirty="0">
                  <a:solidFill>
                    <a:srgbClr val="FEFEFE"/>
                  </a:solidFill>
                  <a:latin typeface="Josefin Sans Regular"/>
                </a:rPr>
                <a:t>,</a:t>
              </a:r>
            </a:p>
            <a:p>
              <a:pPr marL="950533" lvl="1" indent="-475267">
                <a:lnSpc>
                  <a:spcPts val="6163"/>
                </a:lnSpc>
                <a:buFont typeface="Arial"/>
                <a:buChar char="•"/>
              </a:pPr>
              <a:r>
                <a:rPr lang="en-US" sz="4402" dirty="0">
                  <a:solidFill>
                    <a:srgbClr val="FEFEFE"/>
                  </a:solidFill>
                  <a:latin typeface="Josefin Sans Regular"/>
                </a:rPr>
                <a:t>CSS, </a:t>
              </a:r>
              <a:r>
                <a:rPr lang="en-US" sz="4402" dirty="0" err="1">
                  <a:solidFill>
                    <a:srgbClr val="FEFEFE"/>
                  </a:solidFill>
                  <a:latin typeface="Josefin Sans Regular"/>
                </a:rPr>
                <a:t>Bookstrap</a:t>
              </a:r>
              <a:r>
                <a:rPr lang="en-US" sz="4402" dirty="0">
                  <a:solidFill>
                    <a:srgbClr val="FEFEFE"/>
                  </a:solidFill>
                  <a:latin typeface="Josefin Sans Regular"/>
                </a:rPr>
                <a:t>.</a:t>
              </a:r>
            </a:p>
            <a:p>
              <a:pPr>
                <a:lnSpc>
                  <a:spcPts val="4856"/>
                </a:lnSpc>
              </a:pPr>
              <a:endParaRPr lang="en-US" sz="4402" dirty="0">
                <a:solidFill>
                  <a:srgbClr val="FEFEFE"/>
                </a:solidFill>
                <a:latin typeface="Josefin Sans Regular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028700"/>
            <a:ext cx="8945834" cy="734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90"/>
              </a:lnSpc>
            </a:pPr>
            <a:r>
              <a:rPr lang="en-US" sz="5075" b="1" dirty="0">
                <a:solidFill>
                  <a:srgbClr val="F7B4A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2.CÁC NGÔN NGỮ HỖ TRỢ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2753903"/>
            <a:ext cx="7042419" cy="593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8" lvl="1" indent="-334644">
              <a:lnSpc>
                <a:spcPts val="4339"/>
              </a:lnSpc>
              <a:buFont typeface="Arial"/>
              <a:buChar char="•"/>
            </a:pP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Tạo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nên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khung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sườn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chính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cho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cả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trang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web.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Đặc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biệt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CSS,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Bookstrap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tạo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nên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sự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sắp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xếp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cố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định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cùng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những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hiệu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ứng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bắt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mắt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.</a:t>
            </a:r>
          </a:p>
          <a:p>
            <a:pPr>
              <a:lnSpc>
                <a:spcPts val="4339"/>
              </a:lnSpc>
            </a:pPr>
            <a:endParaRPr lang="en-US" sz="3099" dirty="0">
              <a:solidFill>
                <a:srgbClr val="FFFFFF"/>
              </a:solidFill>
              <a:latin typeface="Josefin Sans Regular"/>
            </a:endParaRPr>
          </a:p>
          <a:p>
            <a:pPr marL="669288" lvl="1" indent="-334644">
              <a:lnSpc>
                <a:spcPts val="4339"/>
              </a:lnSpc>
              <a:buFont typeface="Arial"/>
              <a:buChar char="•"/>
            </a:pP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Tiến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hành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tiền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xử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lý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trước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khi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gửi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về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phía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server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và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hiển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thị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những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thông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báo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thân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thiện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.</a:t>
            </a:r>
          </a:p>
          <a:p>
            <a:pPr>
              <a:lnSpc>
                <a:spcPts val="4339"/>
              </a:lnSpc>
            </a:pPr>
            <a:endParaRPr lang="en-US" sz="3099" dirty="0">
              <a:solidFill>
                <a:srgbClr val="FFFFFF"/>
              </a:solidFill>
              <a:latin typeface="Josefin Sans Regular"/>
            </a:endParaRPr>
          </a:p>
          <a:p>
            <a:pPr marL="669288" lvl="1" indent="-334644">
              <a:lnSpc>
                <a:spcPts val="4339"/>
              </a:lnSpc>
              <a:buFont typeface="Arial"/>
              <a:buChar char="•"/>
            </a:pP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Phân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trang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,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hiển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thị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sản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Josefin Sans Regular"/>
              </a:rPr>
              <a:t>phẩm</a:t>
            </a:r>
            <a:r>
              <a:rPr lang="en-US" sz="3099" dirty="0">
                <a:solidFill>
                  <a:srgbClr val="FFFFFF"/>
                </a:solidFill>
                <a:latin typeface="Josefin Sans Regular"/>
              </a:rPr>
              <a:t>.</a:t>
            </a:r>
          </a:p>
          <a:p>
            <a:pPr algn="ctr">
              <a:lnSpc>
                <a:spcPts val="4339"/>
              </a:lnSpc>
            </a:pPr>
            <a:endParaRPr lang="en-US" sz="3099" dirty="0">
              <a:solidFill>
                <a:srgbClr val="FFFFFF"/>
              </a:solidFill>
              <a:latin typeface="Josefin Sans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6986192">
            <a:off x="7740717" y="3787446"/>
            <a:ext cx="2120754" cy="20976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042365">
            <a:off x="16112134" y="-249979"/>
            <a:ext cx="2555903" cy="255590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473060">
            <a:off x="15591145" y="9186495"/>
            <a:ext cx="3336310" cy="133452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775563"/>
            <a:ext cx="7714897" cy="3870288"/>
            <a:chOff x="0" y="0"/>
            <a:chExt cx="10286529" cy="5160385"/>
          </a:xfrm>
        </p:grpSpPr>
        <p:sp>
          <p:nvSpPr>
            <p:cNvPr id="6" name="TextBox 6"/>
            <p:cNvSpPr txBox="1"/>
            <p:nvPr/>
          </p:nvSpPr>
          <p:spPr>
            <a:xfrm>
              <a:off x="0" y="-104775"/>
              <a:ext cx="10286529" cy="10820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18"/>
                </a:lnSpc>
              </a:pPr>
              <a:r>
                <a:rPr lang="en-US" sz="4870" b="1" dirty="0">
                  <a:solidFill>
                    <a:srgbClr val="94DDD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870" b="1" dirty="0">
                  <a:solidFill>
                    <a:srgbClr val="FEFEF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870" b="1" dirty="0">
                  <a:solidFill>
                    <a:srgbClr val="13538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BACK-END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354738"/>
              <a:ext cx="10286529" cy="3831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43242" lvl="1" indent="-471621">
                <a:lnSpc>
                  <a:spcPts val="6116"/>
                </a:lnSpc>
                <a:buFont typeface="Arial"/>
                <a:buChar char="•"/>
              </a:pPr>
              <a:r>
                <a:rPr lang="en-US" sz="4368" dirty="0" err="1">
                  <a:solidFill>
                    <a:srgbClr val="31356E"/>
                  </a:solidFill>
                  <a:latin typeface="Josefin Sans Regular"/>
                </a:rPr>
                <a:t>Công</a:t>
              </a:r>
              <a:r>
                <a:rPr lang="en-US" sz="4368" dirty="0">
                  <a:solidFill>
                    <a:srgbClr val="31356E"/>
                  </a:solidFill>
                  <a:latin typeface="Josefin Sans Regular"/>
                </a:rPr>
                <a:t> </a:t>
              </a:r>
              <a:r>
                <a:rPr lang="en-US" sz="4368" dirty="0" err="1">
                  <a:solidFill>
                    <a:srgbClr val="31356E"/>
                  </a:solidFill>
                  <a:latin typeface="Josefin Sans Regular"/>
                </a:rPr>
                <a:t>nghệ</a:t>
              </a:r>
              <a:r>
                <a:rPr lang="en-US" sz="4368" dirty="0">
                  <a:solidFill>
                    <a:srgbClr val="31356E"/>
                  </a:solidFill>
                  <a:latin typeface="Josefin Sans Regular"/>
                </a:rPr>
                <a:t> </a:t>
              </a:r>
              <a:r>
                <a:rPr lang="en-US" sz="4368" dirty="0" err="1">
                  <a:solidFill>
                    <a:srgbClr val="31356E"/>
                  </a:solidFill>
                  <a:latin typeface="Josefin Sans Regular"/>
                </a:rPr>
                <a:t>django</a:t>
              </a:r>
              <a:r>
                <a:rPr lang="en-US" sz="4368" dirty="0">
                  <a:solidFill>
                    <a:srgbClr val="31356E"/>
                  </a:solidFill>
                  <a:latin typeface="Josefin Sans Regular"/>
                </a:rPr>
                <a:t>,</a:t>
              </a:r>
            </a:p>
            <a:p>
              <a:pPr marL="943242" lvl="1" indent="-471621">
                <a:lnSpc>
                  <a:spcPts val="6116"/>
                </a:lnSpc>
                <a:buFont typeface="Arial"/>
                <a:buChar char="•"/>
              </a:pPr>
              <a:r>
                <a:rPr lang="en-US" sz="4368" dirty="0">
                  <a:solidFill>
                    <a:srgbClr val="31356E"/>
                  </a:solidFill>
                  <a:latin typeface="Josefin Sans Regular"/>
                </a:rPr>
                <a:t>Django rest-framework,</a:t>
              </a:r>
            </a:p>
            <a:p>
              <a:pPr marL="943242" lvl="1" indent="-471621">
                <a:lnSpc>
                  <a:spcPts val="6116"/>
                </a:lnSpc>
                <a:buFont typeface="Arial"/>
                <a:buChar char="•"/>
              </a:pPr>
              <a:r>
                <a:rPr lang="en-US" sz="4368" dirty="0" err="1">
                  <a:solidFill>
                    <a:srgbClr val="31356E"/>
                  </a:solidFill>
                  <a:latin typeface="Josefin Sans Regular"/>
                </a:rPr>
                <a:t>MySql</a:t>
              </a:r>
              <a:r>
                <a:rPr lang="en-US" sz="4368" dirty="0">
                  <a:solidFill>
                    <a:srgbClr val="31356E"/>
                  </a:solidFill>
                  <a:latin typeface="Josefin Sans Regular"/>
                </a:rPr>
                <a:t>.</a:t>
              </a:r>
            </a:p>
            <a:p>
              <a:pPr>
                <a:lnSpc>
                  <a:spcPts val="4692"/>
                </a:lnSpc>
              </a:pPr>
              <a:endParaRPr lang="en-US" sz="4368" dirty="0">
                <a:solidFill>
                  <a:srgbClr val="31356E"/>
                </a:solidFill>
                <a:latin typeface="Josefin Sans Regular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019175"/>
            <a:ext cx="10711935" cy="73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76"/>
              </a:lnSpc>
            </a:pPr>
            <a:r>
              <a:rPr lang="en-US" sz="5063" b="1" dirty="0">
                <a:solidFill>
                  <a:srgbClr val="F497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2.CÁC NGÔN NGỮ HỖ TRỢ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78807" y="3747450"/>
            <a:ext cx="7511279" cy="393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1148" lvl="1" indent="-340574">
              <a:lnSpc>
                <a:spcPts val="4416"/>
              </a:lnSpc>
              <a:buFont typeface="Arial"/>
              <a:buChar char="•"/>
            </a:pPr>
            <a:r>
              <a:rPr lang="en-US" sz="3154" dirty="0" err="1">
                <a:solidFill>
                  <a:srgbClr val="31356E"/>
                </a:solidFill>
                <a:latin typeface="Josefin Sans Regular"/>
              </a:rPr>
              <a:t>Xử</a:t>
            </a:r>
            <a:r>
              <a:rPr lang="en-US" sz="3154" dirty="0">
                <a:solidFill>
                  <a:srgbClr val="31356E"/>
                </a:solidFill>
                <a:latin typeface="Josefin Sans Regular"/>
              </a:rPr>
              <a:t> </a:t>
            </a:r>
            <a:r>
              <a:rPr lang="en-US" sz="3154" dirty="0" err="1">
                <a:solidFill>
                  <a:srgbClr val="31356E"/>
                </a:solidFill>
                <a:latin typeface="Josefin Sans Regular"/>
              </a:rPr>
              <a:t>lý</a:t>
            </a:r>
            <a:r>
              <a:rPr lang="en-US" sz="3154" dirty="0">
                <a:solidFill>
                  <a:srgbClr val="31356E"/>
                </a:solidFill>
                <a:latin typeface="Josefin Sans Regular"/>
              </a:rPr>
              <a:t> </a:t>
            </a:r>
            <a:r>
              <a:rPr lang="en-US" sz="3154" dirty="0" err="1">
                <a:solidFill>
                  <a:srgbClr val="31356E"/>
                </a:solidFill>
                <a:latin typeface="Josefin Sans Regular"/>
              </a:rPr>
              <a:t>các</a:t>
            </a:r>
            <a:r>
              <a:rPr lang="en-US" sz="3154" dirty="0">
                <a:solidFill>
                  <a:srgbClr val="31356E"/>
                </a:solidFill>
                <a:latin typeface="Josefin Sans Regular"/>
              </a:rPr>
              <a:t> </a:t>
            </a:r>
            <a:r>
              <a:rPr lang="en-US" sz="3154" dirty="0" err="1">
                <a:solidFill>
                  <a:srgbClr val="31356E"/>
                </a:solidFill>
                <a:latin typeface="Josefin Sans Regular"/>
              </a:rPr>
              <a:t>thông</a:t>
            </a:r>
            <a:r>
              <a:rPr lang="en-US" sz="3154" dirty="0">
                <a:solidFill>
                  <a:srgbClr val="31356E"/>
                </a:solidFill>
                <a:latin typeface="Josefin Sans Regular"/>
              </a:rPr>
              <a:t> tin </a:t>
            </a:r>
            <a:r>
              <a:rPr lang="en-US" sz="3154" dirty="0" err="1">
                <a:solidFill>
                  <a:srgbClr val="31356E"/>
                </a:solidFill>
                <a:latin typeface="Josefin Sans Regular"/>
              </a:rPr>
              <a:t>từ</a:t>
            </a:r>
            <a:r>
              <a:rPr lang="en-US" sz="3154" dirty="0">
                <a:solidFill>
                  <a:srgbClr val="31356E"/>
                </a:solidFill>
                <a:latin typeface="Josefin Sans Regular"/>
              </a:rPr>
              <a:t> </a:t>
            </a:r>
            <a:r>
              <a:rPr lang="en-US" sz="3154" dirty="0" err="1">
                <a:solidFill>
                  <a:srgbClr val="31356E"/>
                </a:solidFill>
                <a:latin typeface="Josefin Sans Regular"/>
              </a:rPr>
              <a:t>các</a:t>
            </a:r>
            <a:r>
              <a:rPr lang="en-US" sz="3154" dirty="0">
                <a:solidFill>
                  <a:srgbClr val="31356E"/>
                </a:solidFill>
                <a:latin typeface="Josefin Sans Regular"/>
              </a:rPr>
              <a:t> form hay </a:t>
            </a:r>
            <a:r>
              <a:rPr lang="en-US" sz="3154" dirty="0" err="1">
                <a:solidFill>
                  <a:srgbClr val="31356E"/>
                </a:solidFill>
                <a:latin typeface="Josefin Sans Regular"/>
              </a:rPr>
              <a:t>các</a:t>
            </a:r>
            <a:r>
              <a:rPr lang="en-US" sz="3154" dirty="0">
                <a:solidFill>
                  <a:srgbClr val="31356E"/>
                </a:solidFill>
                <a:latin typeface="Josefin Sans Regular"/>
              </a:rPr>
              <a:t> </a:t>
            </a:r>
            <a:r>
              <a:rPr lang="en-US" sz="3154" dirty="0" err="1">
                <a:solidFill>
                  <a:srgbClr val="31356E"/>
                </a:solidFill>
                <a:latin typeface="Josefin Sans Regular"/>
              </a:rPr>
              <a:t>thông</a:t>
            </a:r>
            <a:r>
              <a:rPr lang="en-US" sz="3154" dirty="0">
                <a:solidFill>
                  <a:srgbClr val="31356E"/>
                </a:solidFill>
                <a:latin typeface="Josefin Sans Regular"/>
              </a:rPr>
              <a:t> tin </a:t>
            </a:r>
            <a:r>
              <a:rPr lang="en-US" sz="3154" dirty="0" err="1">
                <a:solidFill>
                  <a:srgbClr val="31356E"/>
                </a:solidFill>
                <a:latin typeface="Josefin Sans Regular"/>
              </a:rPr>
              <a:t>gửi</a:t>
            </a:r>
            <a:r>
              <a:rPr lang="en-US" sz="3154" dirty="0">
                <a:solidFill>
                  <a:srgbClr val="31356E"/>
                </a:solidFill>
                <a:latin typeface="Josefin Sans Regular"/>
              </a:rPr>
              <a:t> </a:t>
            </a:r>
            <a:r>
              <a:rPr lang="en-US" sz="3154" dirty="0" err="1">
                <a:solidFill>
                  <a:srgbClr val="31356E"/>
                </a:solidFill>
                <a:latin typeface="Josefin Sans Regular"/>
              </a:rPr>
              <a:t>từ</a:t>
            </a:r>
            <a:r>
              <a:rPr lang="en-US" sz="3154" dirty="0">
                <a:solidFill>
                  <a:srgbClr val="31356E"/>
                </a:solidFill>
                <a:latin typeface="Josefin Sans Regular"/>
              </a:rPr>
              <a:t> Client.</a:t>
            </a:r>
          </a:p>
          <a:p>
            <a:pPr marL="681148" lvl="1" indent="-340574">
              <a:lnSpc>
                <a:spcPts val="4416"/>
              </a:lnSpc>
              <a:buFont typeface="Arial"/>
              <a:buChar char="•"/>
            </a:pPr>
            <a:r>
              <a:rPr lang="en-US" sz="3154" dirty="0" err="1">
                <a:solidFill>
                  <a:srgbClr val="31356E"/>
                </a:solidFill>
                <a:latin typeface="Josefin Sans Regular"/>
              </a:rPr>
              <a:t>Lưu</a:t>
            </a:r>
            <a:r>
              <a:rPr lang="en-US" sz="3154" dirty="0">
                <a:solidFill>
                  <a:srgbClr val="31356E"/>
                </a:solidFill>
                <a:latin typeface="Josefin Sans Regular"/>
              </a:rPr>
              <a:t> </a:t>
            </a:r>
            <a:r>
              <a:rPr lang="en-US" sz="3154" dirty="0" err="1">
                <a:solidFill>
                  <a:srgbClr val="31356E"/>
                </a:solidFill>
                <a:latin typeface="Josefin Sans Regular"/>
              </a:rPr>
              <a:t>thông</a:t>
            </a:r>
            <a:r>
              <a:rPr lang="en-US" sz="3154" dirty="0">
                <a:solidFill>
                  <a:srgbClr val="31356E"/>
                </a:solidFill>
                <a:latin typeface="Josefin Sans Regular"/>
              </a:rPr>
              <a:t> tin, </a:t>
            </a:r>
            <a:r>
              <a:rPr lang="en-US" sz="3154" dirty="0" err="1">
                <a:solidFill>
                  <a:srgbClr val="31356E"/>
                </a:solidFill>
                <a:latin typeface="Josefin Sans Regular"/>
              </a:rPr>
              <a:t>phân</a:t>
            </a:r>
            <a:r>
              <a:rPr lang="en-US" sz="3154" dirty="0">
                <a:solidFill>
                  <a:srgbClr val="31356E"/>
                </a:solidFill>
                <a:latin typeface="Josefin Sans Regular"/>
              </a:rPr>
              <a:t> </a:t>
            </a:r>
            <a:r>
              <a:rPr lang="en-US" sz="3154" dirty="0" err="1">
                <a:solidFill>
                  <a:srgbClr val="31356E"/>
                </a:solidFill>
                <a:latin typeface="Josefin Sans Regular"/>
              </a:rPr>
              <a:t>quyền</a:t>
            </a:r>
            <a:r>
              <a:rPr lang="en-US" sz="3154" dirty="0">
                <a:solidFill>
                  <a:srgbClr val="31356E"/>
                </a:solidFill>
                <a:latin typeface="Josefin Sans Regular"/>
              </a:rPr>
              <a:t> </a:t>
            </a:r>
            <a:r>
              <a:rPr lang="en-US" sz="3154" dirty="0" err="1">
                <a:solidFill>
                  <a:srgbClr val="31356E"/>
                </a:solidFill>
                <a:latin typeface="Josefin Sans Regular"/>
              </a:rPr>
              <a:t>người</a:t>
            </a:r>
            <a:r>
              <a:rPr lang="en-US" sz="3154" dirty="0">
                <a:solidFill>
                  <a:srgbClr val="31356E"/>
                </a:solidFill>
                <a:latin typeface="Josefin Sans Regular"/>
              </a:rPr>
              <a:t> </a:t>
            </a:r>
            <a:r>
              <a:rPr lang="en-US" sz="3154" dirty="0" err="1">
                <a:solidFill>
                  <a:srgbClr val="31356E"/>
                </a:solidFill>
                <a:latin typeface="Josefin Sans Regular"/>
              </a:rPr>
              <a:t>dùng</a:t>
            </a:r>
            <a:r>
              <a:rPr lang="en-US" sz="3154" dirty="0">
                <a:solidFill>
                  <a:srgbClr val="31356E"/>
                </a:solidFill>
                <a:latin typeface="Josefin Sans Regular"/>
              </a:rPr>
              <a:t>.</a:t>
            </a:r>
          </a:p>
          <a:p>
            <a:pPr marL="681148" lvl="1" indent="-340574">
              <a:lnSpc>
                <a:spcPts val="4416"/>
              </a:lnSpc>
              <a:buFont typeface="Arial"/>
              <a:buChar char="•"/>
            </a:pPr>
            <a:r>
              <a:rPr lang="en-US" sz="3154" dirty="0" err="1">
                <a:solidFill>
                  <a:srgbClr val="31356E"/>
                </a:solidFill>
                <a:latin typeface="Josefin Sans Regular"/>
              </a:rPr>
              <a:t>L</a:t>
            </a:r>
            <a:r>
              <a:rPr lang="en-US" sz="3154" dirty="0" err="1">
                <a:solidFill>
                  <a:srgbClr val="31356E"/>
                </a:solidFill>
                <a:latin typeface="Arimo"/>
              </a:rPr>
              <a:t>ưu</a:t>
            </a:r>
            <a:r>
              <a:rPr lang="en-US" sz="3154" dirty="0">
                <a:solidFill>
                  <a:srgbClr val="31356E"/>
                </a:solidFill>
                <a:latin typeface="Arimo"/>
              </a:rPr>
              <a:t> </a:t>
            </a:r>
            <a:r>
              <a:rPr lang="en-US" sz="3154" dirty="0" err="1">
                <a:solidFill>
                  <a:srgbClr val="31356E"/>
                </a:solidFill>
                <a:latin typeface="Arimo"/>
              </a:rPr>
              <a:t>trữ</a:t>
            </a:r>
            <a:r>
              <a:rPr lang="en-US" sz="3154" dirty="0">
                <a:solidFill>
                  <a:srgbClr val="31356E"/>
                </a:solidFill>
                <a:latin typeface="Arimo"/>
              </a:rPr>
              <a:t> </a:t>
            </a:r>
            <a:r>
              <a:rPr lang="en-US" sz="3154" dirty="0" err="1">
                <a:solidFill>
                  <a:srgbClr val="31356E"/>
                </a:solidFill>
                <a:latin typeface="Arimo"/>
              </a:rPr>
              <a:t>thông</a:t>
            </a:r>
            <a:r>
              <a:rPr lang="en-US" sz="3154" dirty="0">
                <a:solidFill>
                  <a:srgbClr val="31356E"/>
                </a:solidFill>
                <a:latin typeface="Arimo"/>
              </a:rPr>
              <a:t> tin.</a:t>
            </a:r>
          </a:p>
          <a:p>
            <a:pPr marL="681148" lvl="1" indent="-340574">
              <a:lnSpc>
                <a:spcPts val="4416"/>
              </a:lnSpc>
              <a:buFont typeface="Arial"/>
              <a:buChar char="•"/>
            </a:pPr>
            <a:r>
              <a:rPr lang="en-US" sz="3154" dirty="0" err="1">
                <a:solidFill>
                  <a:srgbClr val="31356E"/>
                </a:solidFill>
                <a:latin typeface="Josefin Sans Regular"/>
              </a:rPr>
              <a:t>Tạo</a:t>
            </a:r>
            <a:r>
              <a:rPr lang="en-US" sz="3154" dirty="0">
                <a:solidFill>
                  <a:srgbClr val="31356E"/>
                </a:solidFill>
                <a:latin typeface="Josefin Sans Regular"/>
              </a:rPr>
              <a:t> </a:t>
            </a:r>
            <a:r>
              <a:rPr lang="en-US" sz="3154" dirty="0" err="1">
                <a:solidFill>
                  <a:srgbClr val="31356E"/>
                </a:solidFill>
                <a:latin typeface="Josefin Sans Regular"/>
              </a:rPr>
              <a:t>Api</a:t>
            </a:r>
            <a:r>
              <a:rPr lang="en-US" sz="3154" dirty="0">
                <a:solidFill>
                  <a:srgbClr val="31356E"/>
                </a:solidFill>
                <a:latin typeface="Josefin Sans Regular"/>
              </a:rPr>
              <a:t>, </a:t>
            </a:r>
            <a:r>
              <a:rPr lang="en-US" sz="3154" dirty="0" err="1">
                <a:solidFill>
                  <a:srgbClr val="31356E"/>
                </a:solidFill>
                <a:latin typeface="Josefin Sans Regular"/>
              </a:rPr>
              <a:t>truy</a:t>
            </a:r>
            <a:r>
              <a:rPr lang="en-US" sz="3154" dirty="0">
                <a:solidFill>
                  <a:srgbClr val="31356E"/>
                </a:solidFill>
                <a:latin typeface="Josefin Sans Regular"/>
              </a:rPr>
              <a:t> </a:t>
            </a:r>
            <a:r>
              <a:rPr lang="en-US" sz="3154" dirty="0" err="1">
                <a:solidFill>
                  <a:srgbClr val="31356E"/>
                </a:solidFill>
                <a:latin typeface="Josefin Sans Regular"/>
              </a:rPr>
              <a:t>cập</a:t>
            </a:r>
            <a:r>
              <a:rPr lang="en-US" sz="3154" dirty="0">
                <a:solidFill>
                  <a:srgbClr val="31356E"/>
                </a:solidFill>
                <a:latin typeface="Josefin Sans Regular"/>
              </a:rPr>
              <a:t> </a:t>
            </a:r>
            <a:r>
              <a:rPr lang="en-US" sz="3154" dirty="0" err="1">
                <a:solidFill>
                  <a:srgbClr val="31356E"/>
                </a:solidFill>
                <a:latin typeface="Josefin Sans Regular"/>
              </a:rPr>
              <a:t>cơ</a:t>
            </a:r>
            <a:r>
              <a:rPr lang="en-US" sz="3154" dirty="0">
                <a:solidFill>
                  <a:srgbClr val="31356E"/>
                </a:solidFill>
                <a:latin typeface="Josefin Sans Regular"/>
              </a:rPr>
              <a:t> </a:t>
            </a:r>
            <a:r>
              <a:rPr lang="en-US" sz="3154" dirty="0" err="1">
                <a:solidFill>
                  <a:srgbClr val="31356E"/>
                </a:solidFill>
                <a:latin typeface="Josefin Sans Regular"/>
              </a:rPr>
              <a:t>sở</a:t>
            </a:r>
            <a:r>
              <a:rPr lang="en-US" sz="3154" dirty="0">
                <a:solidFill>
                  <a:srgbClr val="31356E"/>
                </a:solidFill>
                <a:latin typeface="Josefin Sans Regular"/>
              </a:rPr>
              <a:t> </a:t>
            </a:r>
            <a:r>
              <a:rPr lang="en-US" sz="3154" dirty="0" err="1">
                <a:solidFill>
                  <a:srgbClr val="31356E"/>
                </a:solidFill>
                <a:latin typeface="Josefin Sans Regular"/>
              </a:rPr>
              <a:t>dữ</a:t>
            </a:r>
            <a:r>
              <a:rPr lang="en-US" sz="3154" dirty="0">
                <a:solidFill>
                  <a:srgbClr val="31356E"/>
                </a:solidFill>
                <a:latin typeface="Josefin Sans Regular"/>
              </a:rPr>
              <a:t> </a:t>
            </a:r>
            <a:r>
              <a:rPr lang="en-US" sz="3154" dirty="0" err="1">
                <a:solidFill>
                  <a:srgbClr val="31356E"/>
                </a:solidFill>
                <a:latin typeface="Josefin Sans Regular"/>
              </a:rPr>
              <a:t>liệu</a:t>
            </a:r>
            <a:endParaRPr lang="en-US" sz="3154" dirty="0">
              <a:solidFill>
                <a:srgbClr val="31356E"/>
              </a:solidFill>
              <a:latin typeface="Josefin Sans Regular"/>
            </a:endParaRPr>
          </a:p>
          <a:p>
            <a:pPr algn="ctr">
              <a:lnSpc>
                <a:spcPts val="4416"/>
              </a:lnSpc>
            </a:pPr>
            <a:endParaRPr lang="en-US" sz="3154" dirty="0">
              <a:solidFill>
                <a:srgbClr val="31356E"/>
              </a:solidFill>
              <a:latin typeface="Josefin Sans Regular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313359" y="-2981176"/>
            <a:ext cx="4368121" cy="4558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88397"/>
            <a:ext cx="7264302" cy="2247227"/>
            <a:chOff x="0" y="0"/>
            <a:chExt cx="9685736" cy="2996302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9685736" cy="12686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80"/>
                </a:lnSpc>
              </a:pPr>
              <a:r>
                <a:rPr lang="en-US" sz="6566" b="1" dirty="0">
                  <a:solidFill>
                    <a:srgbClr val="94DDD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DJANGO LÀ GÌ?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44970"/>
              <a:ext cx="7515939" cy="1351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23"/>
                </a:lnSpc>
              </a:pPr>
              <a:r>
                <a:rPr lang="en-US" sz="2873" spc="574" dirty="0">
                  <a:solidFill>
                    <a:srgbClr val="94DDDE"/>
                  </a:solidFill>
                  <a:latin typeface="Josefin Sans Regular"/>
                </a:rPr>
                <a:t>CÔNG NGHỆ DJANGO, DJANGO FRAMEWORK?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345534"/>
            <a:ext cx="7714897" cy="1943956"/>
            <a:chOff x="0" y="-57151"/>
            <a:chExt cx="10286529" cy="2591941"/>
          </a:xfrm>
        </p:grpSpPr>
        <p:sp>
          <p:nvSpPr>
            <p:cNvPr id="6" name="TextBox 6"/>
            <p:cNvSpPr txBox="1"/>
            <p:nvPr/>
          </p:nvSpPr>
          <p:spPr>
            <a:xfrm>
              <a:off x="0" y="-57151"/>
              <a:ext cx="10286529" cy="609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1" dirty="0">
                  <a:solidFill>
                    <a:srgbClr val="94DDD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Django </a:t>
              </a:r>
              <a:r>
                <a:rPr lang="en-US" sz="2800" b="1" dirty="0" err="1">
                  <a:solidFill>
                    <a:srgbClr val="94DDD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là</a:t>
              </a:r>
              <a:r>
                <a:rPr lang="en-US" sz="2800" b="1" dirty="0">
                  <a:solidFill>
                    <a:srgbClr val="94DDD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00" b="1" dirty="0" err="1">
                  <a:solidFill>
                    <a:srgbClr val="94DDD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gì</a:t>
              </a:r>
              <a:r>
                <a:rPr lang="en-US" sz="2800" b="1" dirty="0">
                  <a:solidFill>
                    <a:srgbClr val="94DDD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?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72995"/>
              <a:ext cx="10286529" cy="166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Nói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một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cách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đơn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giản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, Django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là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một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Framework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lập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trình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Web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bậc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cao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,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mã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nguồn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mở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được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viết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bằng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Ngôn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ngữ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lập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trình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Python.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0" y="4076071"/>
            <a:ext cx="7714897" cy="5299294"/>
            <a:chOff x="0" y="-57149"/>
            <a:chExt cx="10286529" cy="7065725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49"/>
              <a:ext cx="10286529" cy="609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1" dirty="0" err="1">
                  <a:solidFill>
                    <a:srgbClr val="94DDD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Tại</a:t>
              </a:r>
              <a:r>
                <a:rPr lang="en-US" sz="2800" b="1" dirty="0">
                  <a:solidFill>
                    <a:srgbClr val="94DDD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00" b="1" dirty="0" err="1">
                  <a:solidFill>
                    <a:srgbClr val="94DDD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sao</a:t>
              </a:r>
              <a:r>
                <a:rPr lang="en-US" sz="2800" b="1" dirty="0">
                  <a:solidFill>
                    <a:srgbClr val="94DDD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00" b="1" dirty="0" err="1">
                  <a:solidFill>
                    <a:srgbClr val="94DDD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nên</a:t>
              </a:r>
              <a:r>
                <a:rPr lang="en-US" sz="2800" b="1" dirty="0">
                  <a:solidFill>
                    <a:srgbClr val="94DDD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00" b="1" dirty="0" err="1">
                  <a:solidFill>
                    <a:srgbClr val="94DDD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sử</a:t>
              </a:r>
              <a:r>
                <a:rPr lang="en-US" sz="2800" b="1" dirty="0">
                  <a:solidFill>
                    <a:srgbClr val="94DDD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00" b="1" dirty="0" err="1">
                  <a:solidFill>
                    <a:srgbClr val="94DDD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dụng</a:t>
              </a:r>
              <a:r>
                <a:rPr lang="en-US" sz="2800" b="1" dirty="0">
                  <a:solidFill>
                    <a:srgbClr val="94DDD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Django framework ?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76381"/>
              <a:ext cx="10286529" cy="6132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Sử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dụng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ngôn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ngữ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lập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trình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Python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Django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giúp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lập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trình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web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trong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thời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gian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ngắn</a:t>
              </a:r>
              <a:endParaRPr lang="en-US" sz="2400" dirty="0">
                <a:solidFill>
                  <a:srgbClr val="FEFEFE"/>
                </a:solidFill>
                <a:latin typeface="Josefin Sans Regular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Django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đang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là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giải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pháp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cốt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lỗi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trong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các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lĩnh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vực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: IOT,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các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Công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ty Blue chip, IT giants (NASA, Google,…),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các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công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ty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tài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chính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.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Sử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dụng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ORM,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Mô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hình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MVC (MTV)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Hỗ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trợ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Multi-Site,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Đa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ngôn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ngữ</a:t>
              </a:r>
              <a:endParaRPr lang="en-US" sz="2400" dirty="0">
                <a:solidFill>
                  <a:srgbClr val="FEFEFE"/>
                </a:solidFill>
                <a:latin typeface="Josefin Sans Regular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Nhiều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tài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liệu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và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cộng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đồng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hỗ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trợ</a:t>
              </a:r>
              <a:endParaRPr lang="en-US" sz="2400" dirty="0">
                <a:solidFill>
                  <a:srgbClr val="FEFEFE"/>
                </a:solidFill>
                <a:latin typeface="Josefin Sans Regular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Hỗ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trợ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giao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diện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quản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lý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Admin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Dễ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dàng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mở</a:t>
              </a:r>
              <a:r>
                <a:rPr lang="en-US" sz="2400" dirty="0">
                  <a:solidFill>
                    <a:srgbClr val="FEFEFE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FEFEFE"/>
                  </a:solidFill>
                  <a:latin typeface="Josefin Sans Regular"/>
                </a:rPr>
                <a:t>rộng</a:t>
              </a:r>
              <a:endParaRPr lang="en-US" sz="2400" dirty="0">
                <a:solidFill>
                  <a:srgbClr val="FEFEFE"/>
                </a:solidFill>
                <a:latin typeface="Josefin Sans Regular"/>
              </a:endParaRPr>
            </a:p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FEFEFE"/>
                </a:solidFill>
                <a:latin typeface="Josefin Sans Regular"/>
              </a:endParaRP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205953" y="4118933"/>
            <a:ext cx="2736992" cy="42166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61044" y="1414503"/>
            <a:ext cx="5713385" cy="57133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1785937" y="5756928"/>
            <a:ext cx="4724770" cy="330733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09025" flipH="1">
            <a:off x="11198721" y="4796667"/>
            <a:ext cx="4428007" cy="30593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399245">
            <a:off x="10626700" y="4340917"/>
            <a:ext cx="4319877" cy="448818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4201001"/>
            <a:ext cx="8115300" cy="1980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17"/>
              </a:lnSpc>
            </a:pPr>
            <a:r>
              <a:rPr lang="en-US" sz="7350" b="1" dirty="0">
                <a:solidFill>
                  <a:srgbClr val="F7B4A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PHÂN TÍCH CHỨC NĂNG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875137" y="3408950"/>
            <a:ext cx="2067969" cy="204540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840359" y="5507908"/>
            <a:ext cx="4017763" cy="3750392"/>
            <a:chOff x="0" y="0"/>
            <a:chExt cx="1774144" cy="1656080"/>
          </a:xfrm>
        </p:grpSpPr>
        <p:sp>
          <p:nvSpPr>
            <p:cNvPr id="4" name="Freeform 4"/>
            <p:cNvSpPr/>
            <p:nvPr/>
          </p:nvSpPr>
          <p:spPr>
            <a:xfrm>
              <a:off x="92710" y="293370"/>
              <a:ext cx="1668734" cy="1350010"/>
            </a:xfrm>
            <a:custGeom>
              <a:avLst/>
              <a:gdLst/>
              <a:ahLst/>
              <a:cxnLst/>
              <a:rect l="l" t="t" r="r" b="b"/>
              <a:pathLst>
                <a:path w="1668734" h="1350010">
                  <a:moveTo>
                    <a:pt x="0" y="1295400"/>
                  </a:moveTo>
                  <a:lnTo>
                    <a:pt x="0" y="1350010"/>
                  </a:lnTo>
                  <a:lnTo>
                    <a:pt x="1668734" y="1350010"/>
                  </a:lnTo>
                  <a:lnTo>
                    <a:pt x="1668734" y="54610"/>
                  </a:lnTo>
                  <a:lnTo>
                    <a:pt x="1614124" y="0"/>
                  </a:lnTo>
                  <a:lnTo>
                    <a:pt x="1614124" y="1295400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6350" y="11430"/>
              <a:ext cx="1694134" cy="1564640"/>
            </a:xfrm>
            <a:custGeom>
              <a:avLst/>
              <a:gdLst/>
              <a:ahLst/>
              <a:cxnLst/>
              <a:rect l="l" t="t" r="r" b="b"/>
              <a:pathLst>
                <a:path w="1694134" h="1564640">
                  <a:moveTo>
                    <a:pt x="1423624" y="0"/>
                  </a:moveTo>
                  <a:lnTo>
                    <a:pt x="0" y="1270"/>
                  </a:lnTo>
                  <a:lnTo>
                    <a:pt x="0" y="1564640"/>
                  </a:lnTo>
                  <a:lnTo>
                    <a:pt x="1692864" y="1564640"/>
                  </a:lnTo>
                  <a:lnTo>
                    <a:pt x="1694134" y="266700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774144" cy="1656080"/>
            </a:xfrm>
            <a:custGeom>
              <a:avLst/>
              <a:gdLst/>
              <a:ahLst/>
              <a:cxnLst/>
              <a:rect l="l" t="t" r="r" b="b"/>
              <a:pathLst>
                <a:path w="1774144" h="1656080">
                  <a:moveTo>
                    <a:pt x="1706834" y="275590"/>
                  </a:moveTo>
                  <a:lnTo>
                    <a:pt x="1706834" y="275590"/>
                  </a:lnTo>
                  <a:lnTo>
                    <a:pt x="1705564" y="274320"/>
                  </a:lnTo>
                  <a:lnTo>
                    <a:pt x="1569674" y="138430"/>
                  </a:lnTo>
                  <a:lnTo>
                    <a:pt x="1502364" y="71120"/>
                  </a:lnTo>
                  <a:lnTo>
                    <a:pt x="1431244" y="0"/>
                  </a:lnTo>
                  <a:lnTo>
                    <a:pt x="0" y="0"/>
                  </a:lnTo>
                  <a:lnTo>
                    <a:pt x="0" y="1588770"/>
                  </a:lnTo>
                  <a:lnTo>
                    <a:pt x="80010" y="1588770"/>
                  </a:lnTo>
                  <a:lnTo>
                    <a:pt x="80010" y="1656080"/>
                  </a:lnTo>
                  <a:lnTo>
                    <a:pt x="1774144" y="1656080"/>
                  </a:lnTo>
                  <a:lnTo>
                    <a:pt x="1774144" y="342900"/>
                  </a:lnTo>
                  <a:lnTo>
                    <a:pt x="1706834" y="275590"/>
                  </a:lnTo>
                  <a:close/>
                  <a:moveTo>
                    <a:pt x="1435054" y="21590"/>
                  </a:moveTo>
                  <a:lnTo>
                    <a:pt x="1560784" y="146050"/>
                  </a:lnTo>
                  <a:lnTo>
                    <a:pt x="1685244" y="270510"/>
                  </a:lnTo>
                  <a:lnTo>
                    <a:pt x="1435054" y="270510"/>
                  </a:lnTo>
                  <a:lnTo>
                    <a:pt x="1435054" y="21590"/>
                  </a:lnTo>
                  <a:close/>
                  <a:moveTo>
                    <a:pt x="12700" y="1576070"/>
                  </a:moveTo>
                  <a:lnTo>
                    <a:pt x="12700" y="12700"/>
                  </a:lnTo>
                  <a:lnTo>
                    <a:pt x="1422354" y="12700"/>
                  </a:lnTo>
                  <a:lnTo>
                    <a:pt x="1422354" y="278130"/>
                  </a:lnTo>
                  <a:cubicBezTo>
                    <a:pt x="1422354" y="281940"/>
                    <a:pt x="1424894" y="284480"/>
                    <a:pt x="1428704" y="284480"/>
                  </a:cubicBezTo>
                  <a:lnTo>
                    <a:pt x="1694134" y="284480"/>
                  </a:lnTo>
                  <a:lnTo>
                    <a:pt x="1694134" y="1576070"/>
                  </a:lnTo>
                  <a:lnTo>
                    <a:pt x="12700" y="1576070"/>
                  </a:lnTo>
                  <a:close/>
                  <a:moveTo>
                    <a:pt x="1761444" y="1643380"/>
                  </a:moveTo>
                  <a:lnTo>
                    <a:pt x="92710" y="1643380"/>
                  </a:lnTo>
                  <a:lnTo>
                    <a:pt x="92710" y="1588770"/>
                  </a:lnTo>
                  <a:lnTo>
                    <a:pt x="1706834" y="1588770"/>
                  </a:lnTo>
                  <a:lnTo>
                    <a:pt x="1706834" y="293370"/>
                  </a:lnTo>
                  <a:lnTo>
                    <a:pt x="1761444" y="347980"/>
                  </a:lnTo>
                  <a:lnTo>
                    <a:pt x="1761444" y="1643380"/>
                  </a:lnTo>
                  <a:close/>
                </a:path>
              </a:pathLst>
            </a:custGeom>
            <a:solidFill>
              <a:srgbClr val="77838D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27186" flipH="1">
            <a:off x="11506293" y="3254346"/>
            <a:ext cx="2309423" cy="228422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9411" flipH="1">
            <a:off x="7543231" y="3676981"/>
            <a:ext cx="1818448" cy="179861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604925" y="0"/>
            <a:ext cx="683075" cy="68307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313087" y="683075"/>
            <a:ext cx="1640574" cy="136615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0" y="-28674"/>
            <a:ext cx="950151" cy="711749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7215463" y="5507908"/>
            <a:ext cx="4017763" cy="3750392"/>
            <a:chOff x="0" y="0"/>
            <a:chExt cx="1774144" cy="1656080"/>
          </a:xfrm>
        </p:grpSpPr>
        <p:sp>
          <p:nvSpPr>
            <p:cNvPr id="13" name="Freeform 13"/>
            <p:cNvSpPr/>
            <p:nvPr/>
          </p:nvSpPr>
          <p:spPr>
            <a:xfrm>
              <a:off x="92710" y="293370"/>
              <a:ext cx="1668734" cy="1350010"/>
            </a:xfrm>
            <a:custGeom>
              <a:avLst/>
              <a:gdLst/>
              <a:ahLst/>
              <a:cxnLst/>
              <a:rect l="l" t="t" r="r" b="b"/>
              <a:pathLst>
                <a:path w="1668734" h="1350010">
                  <a:moveTo>
                    <a:pt x="0" y="1295400"/>
                  </a:moveTo>
                  <a:lnTo>
                    <a:pt x="0" y="1350010"/>
                  </a:lnTo>
                  <a:lnTo>
                    <a:pt x="1668734" y="1350010"/>
                  </a:lnTo>
                  <a:lnTo>
                    <a:pt x="1668734" y="54610"/>
                  </a:lnTo>
                  <a:lnTo>
                    <a:pt x="1614124" y="0"/>
                  </a:lnTo>
                  <a:lnTo>
                    <a:pt x="1614124" y="1295400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6350" y="11430"/>
              <a:ext cx="1694134" cy="1564640"/>
            </a:xfrm>
            <a:custGeom>
              <a:avLst/>
              <a:gdLst/>
              <a:ahLst/>
              <a:cxnLst/>
              <a:rect l="l" t="t" r="r" b="b"/>
              <a:pathLst>
                <a:path w="1694134" h="1564640">
                  <a:moveTo>
                    <a:pt x="1423624" y="0"/>
                  </a:moveTo>
                  <a:lnTo>
                    <a:pt x="0" y="1270"/>
                  </a:lnTo>
                  <a:lnTo>
                    <a:pt x="0" y="1564640"/>
                  </a:lnTo>
                  <a:lnTo>
                    <a:pt x="1692864" y="1564640"/>
                  </a:lnTo>
                  <a:lnTo>
                    <a:pt x="1694134" y="266700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774144" cy="1656080"/>
            </a:xfrm>
            <a:custGeom>
              <a:avLst/>
              <a:gdLst/>
              <a:ahLst/>
              <a:cxnLst/>
              <a:rect l="l" t="t" r="r" b="b"/>
              <a:pathLst>
                <a:path w="1774144" h="1656080">
                  <a:moveTo>
                    <a:pt x="1706834" y="275590"/>
                  </a:moveTo>
                  <a:lnTo>
                    <a:pt x="1706834" y="275590"/>
                  </a:lnTo>
                  <a:lnTo>
                    <a:pt x="1705564" y="274320"/>
                  </a:lnTo>
                  <a:lnTo>
                    <a:pt x="1569674" y="138430"/>
                  </a:lnTo>
                  <a:lnTo>
                    <a:pt x="1502364" y="71120"/>
                  </a:lnTo>
                  <a:lnTo>
                    <a:pt x="1431244" y="0"/>
                  </a:lnTo>
                  <a:lnTo>
                    <a:pt x="0" y="0"/>
                  </a:lnTo>
                  <a:lnTo>
                    <a:pt x="0" y="1588770"/>
                  </a:lnTo>
                  <a:lnTo>
                    <a:pt x="80010" y="1588770"/>
                  </a:lnTo>
                  <a:lnTo>
                    <a:pt x="80010" y="1656080"/>
                  </a:lnTo>
                  <a:lnTo>
                    <a:pt x="1774144" y="1656080"/>
                  </a:lnTo>
                  <a:lnTo>
                    <a:pt x="1774144" y="342900"/>
                  </a:lnTo>
                  <a:lnTo>
                    <a:pt x="1706834" y="275590"/>
                  </a:lnTo>
                  <a:close/>
                  <a:moveTo>
                    <a:pt x="1435054" y="21590"/>
                  </a:moveTo>
                  <a:lnTo>
                    <a:pt x="1560784" y="146050"/>
                  </a:lnTo>
                  <a:lnTo>
                    <a:pt x="1685244" y="270510"/>
                  </a:lnTo>
                  <a:lnTo>
                    <a:pt x="1435054" y="270510"/>
                  </a:lnTo>
                  <a:lnTo>
                    <a:pt x="1435054" y="21590"/>
                  </a:lnTo>
                  <a:close/>
                  <a:moveTo>
                    <a:pt x="12700" y="1576070"/>
                  </a:moveTo>
                  <a:lnTo>
                    <a:pt x="12700" y="12700"/>
                  </a:lnTo>
                  <a:lnTo>
                    <a:pt x="1422354" y="12700"/>
                  </a:lnTo>
                  <a:lnTo>
                    <a:pt x="1422354" y="278130"/>
                  </a:lnTo>
                  <a:cubicBezTo>
                    <a:pt x="1422354" y="281940"/>
                    <a:pt x="1424894" y="284480"/>
                    <a:pt x="1428704" y="284480"/>
                  </a:cubicBezTo>
                  <a:lnTo>
                    <a:pt x="1694134" y="284480"/>
                  </a:lnTo>
                  <a:lnTo>
                    <a:pt x="1694134" y="1576070"/>
                  </a:lnTo>
                  <a:lnTo>
                    <a:pt x="12700" y="1576070"/>
                  </a:lnTo>
                  <a:close/>
                  <a:moveTo>
                    <a:pt x="1761444" y="1643380"/>
                  </a:moveTo>
                  <a:lnTo>
                    <a:pt x="92710" y="1643380"/>
                  </a:lnTo>
                  <a:lnTo>
                    <a:pt x="92710" y="1588770"/>
                  </a:lnTo>
                  <a:lnTo>
                    <a:pt x="1706834" y="1588770"/>
                  </a:lnTo>
                  <a:lnTo>
                    <a:pt x="1706834" y="293370"/>
                  </a:lnTo>
                  <a:lnTo>
                    <a:pt x="1761444" y="347980"/>
                  </a:lnTo>
                  <a:lnTo>
                    <a:pt x="1761444" y="1643380"/>
                  </a:ln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3420158" y="1171575"/>
            <a:ext cx="10064594" cy="1562295"/>
            <a:chOff x="0" y="190500"/>
            <a:chExt cx="13419459" cy="208306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90500"/>
              <a:ext cx="13419459" cy="1299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07"/>
                </a:lnSpc>
              </a:pPr>
              <a:r>
                <a:rPr lang="en-US" sz="8008" b="1" spc="-80" dirty="0" err="1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Về</a:t>
              </a:r>
              <a:r>
                <a:rPr lang="en-US" sz="8008" b="1" spc="-80" dirty="0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8008" b="1" spc="-80" dirty="0" err="1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phía</a:t>
              </a:r>
              <a:r>
                <a:rPr lang="en-US" sz="8008" b="1" spc="-80" dirty="0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8008" b="1" spc="-80" dirty="0" err="1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Khách</a:t>
              </a:r>
              <a:r>
                <a:rPr lang="en-US" sz="8008" b="1" spc="-80" dirty="0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8008" b="1" spc="-80" dirty="0" err="1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hàng</a:t>
              </a:r>
              <a:r>
                <a:rPr lang="en-US" sz="8008" b="1" spc="-80" dirty="0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664088"/>
              <a:ext cx="13419459" cy="609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1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054774" y="6049666"/>
            <a:ext cx="3977572" cy="319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7775" lvl="1" indent="-278887">
              <a:lnSpc>
                <a:spcPts val="3616"/>
              </a:lnSpc>
              <a:buFont typeface="Arial"/>
              <a:buChar char="•"/>
            </a:pPr>
            <a:r>
              <a:rPr lang="en-US" sz="2583" dirty="0" err="1">
                <a:solidFill>
                  <a:srgbClr val="2B4B82"/>
                </a:solidFill>
                <a:latin typeface="Josefin Sans Bold Bold"/>
              </a:rPr>
              <a:t>Danh</a:t>
            </a:r>
            <a:r>
              <a:rPr lang="en-US" sz="2583" dirty="0">
                <a:solidFill>
                  <a:srgbClr val="2B4B82"/>
                </a:solidFill>
                <a:latin typeface="Josefin Sans Bold Bold"/>
              </a:rPr>
              <a:t> </a:t>
            </a:r>
            <a:r>
              <a:rPr lang="en-US" sz="2583" dirty="0" err="1">
                <a:solidFill>
                  <a:srgbClr val="2B4B82"/>
                </a:solidFill>
                <a:latin typeface="Josefin Sans Bold Bold"/>
              </a:rPr>
              <a:t>mục</a:t>
            </a:r>
            <a:r>
              <a:rPr lang="en-US" sz="2583" dirty="0">
                <a:solidFill>
                  <a:srgbClr val="2B4B82"/>
                </a:solidFill>
                <a:latin typeface="Josefin Sans Bold Bold"/>
              </a:rPr>
              <a:t> </a:t>
            </a:r>
            <a:r>
              <a:rPr lang="en-US" sz="2583" dirty="0" err="1">
                <a:solidFill>
                  <a:srgbClr val="2B4B82"/>
                </a:solidFill>
                <a:latin typeface="Josefin Sans Bold Bold"/>
              </a:rPr>
              <a:t>hãng</a:t>
            </a:r>
            <a:r>
              <a:rPr lang="en-US" sz="2583" dirty="0">
                <a:solidFill>
                  <a:srgbClr val="2B4B82"/>
                </a:solidFill>
                <a:latin typeface="Josefin Sans Bold Bold"/>
              </a:rPr>
              <a:t>, </a:t>
            </a:r>
          </a:p>
          <a:p>
            <a:pPr marL="557775" lvl="1" indent="-278887">
              <a:lnSpc>
                <a:spcPts val="3616"/>
              </a:lnSpc>
              <a:buFont typeface="Arial"/>
              <a:buChar char="•"/>
            </a:pPr>
            <a:r>
              <a:rPr lang="en-US" sz="2583" dirty="0" err="1">
                <a:solidFill>
                  <a:srgbClr val="2B4B82"/>
                </a:solidFill>
                <a:latin typeface="Josefin Sans Bold Bold"/>
              </a:rPr>
              <a:t>Danh</a:t>
            </a:r>
            <a:r>
              <a:rPr lang="en-US" sz="2583" dirty="0">
                <a:solidFill>
                  <a:srgbClr val="2B4B82"/>
                </a:solidFill>
                <a:latin typeface="Josefin Sans Bold Bold"/>
              </a:rPr>
              <a:t> </a:t>
            </a:r>
            <a:r>
              <a:rPr lang="en-US" sz="2583" dirty="0" err="1">
                <a:solidFill>
                  <a:srgbClr val="2B4B82"/>
                </a:solidFill>
                <a:latin typeface="Josefin Sans Bold Bold"/>
              </a:rPr>
              <a:t>mục</a:t>
            </a:r>
            <a:r>
              <a:rPr lang="en-US" sz="2583" dirty="0">
                <a:solidFill>
                  <a:srgbClr val="2B4B82"/>
                </a:solidFill>
                <a:latin typeface="Josefin Sans Bold Bold"/>
              </a:rPr>
              <a:t> </a:t>
            </a:r>
            <a:r>
              <a:rPr lang="en-US" sz="2583" dirty="0" err="1">
                <a:solidFill>
                  <a:srgbClr val="2B4B82"/>
                </a:solidFill>
                <a:latin typeface="Josefin Sans Bold Bold"/>
              </a:rPr>
              <a:t>sản</a:t>
            </a:r>
            <a:r>
              <a:rPr lang="en-US" sz="2583" dirty="0">
                <a:solidFill>
                  <a:srgbClr val="2B4B82"/>
                </a:solidFill>
                <a:latin typeface="Josefin Sans Bold Bold"/>
              </a:rPr>
              <a:t> </a:t>
            </a:r>
            <a:r>
              <a:rPr lang="en-US" sz="2583" dirty="0" err="1">
                <a:solidFill>
                  <a:srgbClr val="2B4B82"/>
                </a:solidFill>
                <a:latin typeface="Josefin Sans Bold Bold"/>
              </a:rPr>
              <a:t>phẩm</a:t>
            </a:r>
            <a:r>
              <a:rPr lang="en-US" sz="2583" dirty="0">
                <a:solidFill>
                  <a:srgbClr val="2B4B82"/>
                </a:solidFill>
                <a:latin typeface="Josefin Sans Bold Bold"/>
              </a:rPr>
              <a:t>, </a:t>
            </a:r>
          </a:p>
          <a:p>
            <a:pPr marL="557775" lvl="1" indent="-278887">
              <a:lnSpc>
                <a:spcPts val="3616"/>
              </a:lnSpc>
              <a:buFont typeface="Arial"/>
              <a:buChar char="•"/>
            </a:pPr>
            <a:r>
              <a:rPr lang="en-US" sz="2583" dirty="0">
                <a:solidFill>
                  <a:srgbClr val="2B4B82"/>
                </a:solidFill>
                <a:latin typeface="Josefin Sans Bold Bold"/>
              </a:rPr>
              <a:t>Chi </a:t>
            </a:r>
            <a:r>
              <a:rPr lang="en-US" sz="2583" dirty="0" err="1">
                <a:solidFill>
                  <a:srgbClr val="2B4B82"/>
                </a:solidFill>
                <a:latin typeface="Josefin Sans Bold Bold"/>
              </a:rPr>
              <a:t>tiết</a:t>
            </a:r>
            <a:r>
              <a:rPr lang="en-US" sz="2583" dirty="0">
                <a:solidFill>
                  <a:srgbClr val="2B4B82"/>
                </a:solidFill>
                <a:latin typeface="Josefin Sans Bold Bold"/>
              </a:rPr>
              <a:t> </a:t>
            </a:r>
            <a:r>
              <a:rPr lang="en-US" sz="2583" dirty="0" err="1">
                <a:solidFill>
                  <a:srgbClr val="2B4B82"/>
                </a:solidFill>
                <a:latin typeface="Josefin Sans Bold Bold"/>
              </a:rPr>
              <a:t>thông</a:t>
            </a:r>
            <a:r>
              <a:rPr lang="en-US" sz="2583" dirty="0">
                <a:solidFill>
                  <a:srgbClr val="2B4B82"/>
                </a:solidFill>
                <a:latin typeface="Josefin Sans Bold Bold"/>
              </a:rPr>
              <a:t> tin </a:t>
            </a:r>
            <a:r>
              <a:rPr lang="en-US" sz="2583" dirty="0" err="1">
                <a:solidFill>
                  <a:srgbClr val="2B4B82"/>
                </a:solidFill>
                <a:latin typeface="Josefin Sans Bold Bold"/>
              </a:rPr>
              <a:t>sản</a:t>
            </a:r>
            <a:r>
              <a:rPr lang="en-US" sz="2583" dirty="0">
                <a:solidFill>
                  <a:srgbClr val="2B4B82"/>
                </a:solidFill>
                <a:latin typeface="Josefin Sans Bold Bold"/>
              </a:rPr>
              <a:t> </a:t>
            </a:r>
            <a:r>
              <a:rPr lang="en-US" sz="2583" dirty="0" err="1">
                <a:solidFill>
                  <a:srgbClr val="2B4B82"/>
                </a:solidFill>
                <a:latin typeface="Josefin Sans Bold Bold"/>
              </a:rPr>
              <a:t>phẩm</a:t>
            </a:r>
            <a:r>
              <a:rPr lang="en-US" sz="2583" dirty="0">
                <a:solidFill>
                  <a:srgbClr val="2B4B82"/>
                </a:solidFill>
                <a:latin typeface="Josefin Sans Bold Bold"/>
              </a:rPr>
              <a:t>, </a:t>
            </a:r>
          </a:p>
          <a:p>
            <a:pPr marL="557775" lvl="1" indent="-278887">
              <a:lnSpc>
                <a:spcPts val="3616"/>
              </a:lnSpc>
              <a:buFont typeface="Arial"/>
              <a:buChar char="•"/>
            </a:pPr>
            <a:r>
              <a:rPr lang="en-US" sz="2583" dirty="0" err="1">
                <a:solidFill>
                  <a:srgbClr val="2B4B82"/>
                </a:solidFill>
                <a:latin typeface="Josefin Sans Bold Bold"/>
              </a:rPr>
              <a:t>Tìm</a:t>
            </a:r>
            <a:r>
              <a:rPr lang="en-US" sz="2583" dirty="0">
                <a:solidFill>
                  <a:srgbClr val="2B4B82"/>
                </a:solidFill>
                <a:latin typeface="Josefin Sans Bold Bold"/>
              </a:rPr>
              <a:t> </a:t>
            </a:r>
            <a:r>
              <a:rPr lang="en-US" sz="2583" dirty="0" err="1">
                <a:solidFill>
                  <a:srgbClr val="2B4B82"/>
                </a:solidFill>
                <a:latin typeface="Josefin Sans Bold Bold"/>
              </a:rPr>
              <a:t>kiếm</a:t>
            </a:r>
            <a:r>
              <a:rPr lang="en-US" sz="2583" dirty="0">
                <a:solidFill>
                  <a:srgbClr val="2B4B82"/>
                </a:solidFill>
                <a:latin typeface="Josefin Sans Bold Bold"/>
              </a:rPr>
              <a:t> </a:t>
            </a:r>
            <a:r>
              <a:rPr lang="en-US" sz="2583" dirty="0" err="1">
                <a:solidFill>
                  <a:srgbClr val="2B4B82"/>
                </a:solidFill>
                <a:latin typeface="Josefin Sans Bold Bold"/>
              </a:rPr>
              <a:t>sản</a:t>
            </a:r>
            <a:r>
              <a:rPr lang="en-US" sz="2583" dirty="0">
                <a:solidFill>
                  <a:srgbClr val="2B4B82"/>
                </a:solidFill>
                <a:latin typeface="Josefin Sans Bold Bold"/>
              </a:rPr>
              <a:t> </a:t>
            </a:r>
            <a:r>
              <a:rPr lang="en-US" sz="2583" dirty="0" err="1">
                <a:solidFill>
                  <a:srgbClr val="2B4B82"/>
                </a:solidFill>
                <a:latin typeface="Josefin Sans Bold Bold"/>
              </a:rPr>
              <a:t>phẩm</a:t>
            </a:r>
            <a:r>
              <a:rPr lang="en-US" sz="2583" dirty="0">
                <a:solidFill>
                  <a:srgbClr val="2B4B82"/>
                </a:solidFill>
                <a:latin typeface="Josefin Sans Bold Bold"/>
              </a:rPr>
              <a:t>.</a:t>
            </a:r>
          </a:p>
          <a:p>
            <a:pPr>
              <a:lnSpc>
                <a:spcPts val="3616"/>
              </a:lnSpc>
            </a:pPr>
            <a:endParaRPr lang="en-US" sz="2583" dirty="0">
              <a:solidFill>
                <a:srgbClr val="2B4B82"/>
              </a:solidFill>
              <a:latin typeface="Josefin Sans Bold Bold"/>
            </a:endParaRPr>
          </a:p>
          <a:p>
            <a:pPr>
              <a:lnSpc>
                <a:spcPts val="3616"/>
              </a:lnSpc>
            </a:pPr>
            <a:endParaRPr lang="en-US" sz="2583" dirty="0">
              <a:solidFill>
                <a:srgbClr val="2B4B82"/>
              </a:solidFill>
              <a:latin typeface="Josefin Sans Bold Bold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2470069" y="5507908"/>
            <a:ext cx="3977572" cy="3750392"/>
            <a:chOff x="0" y="0"/>
            <a:chExt cx="1756397" cy="1656080"/>
          </a:xfrm>
        </p:grpSpPr>
        <p:sp>
          <p:nvSpPr>
            <p:cNvPr id="21" name="Freeform 21"/>
            <p:cNvSpPr/>
            <p:nvPr/>
          </p:nvSpPr>
          <p:spPr>
            <a:xfrm>
              <a:off x="92710" y="293370"/>
              <a:ext cx="1650987" cy="1350010"/>
            </a:xfrm>
            <a:custGeom>
              <a:avLst/>
              <a:gdLst/>
              <a:ahLst/>
              <a:cxnLst/>
              <a:rect l="l" t="t" r="r" b="b"/>
              <a:pathLst>
                <a:path w="1650987" h="1350010">
                  <a:moveTo>
                    <a:pt x="0" y="1295400"/>
                  </a:moveTo>
                  <a:lnTo>
                    <a:pt x="0" y="1350010"/>
                  </a:lnTo>
                  <a:lnTo>
                    <a:pt x="1650987" y="1350010"/>
                  </a:lnTo>
                  <a:lnTo>
                    <a:pt x="1650987" y="54610"/>
                  </a:lnTo>
                  <a:lnTo>
                    <a:pt x="1596377" y="0"/>
                  </a:lnTo>
                  <a:lnTo>
                    <a:pt x="1596377" y="1295400"/>
                  </a:lnTo>
                  <a:close/>
                </a:path>
              </a:pathLst>
            </a:custGeom>
            <a:solidFill>
              <a:srgbClr val="9AA7B2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6350" y="11430"/>
              <a:ext cx="1676387" cy="1564640"/>
            </a:xfrm>
            <a:custGeom>
              <a:avLst/>
              <a:gdLst/>
              <a:ahLst/>
              <a:cxnLst/>
              <a:rect l="l" t="t" r="r" b="b"/>
              <a:pathLst>
                <a:path w="1676387" h="1564640">
                  <a:moveTo>
                    <a:pt x="1405877" y="0"/>
                  </a:moveTo>
                  <a:lnTo>
                    <a:pt x="0" y="1270"/>
                  </a:lnTo>
                  <a:lnTo>
                    <a:pt x="0" y="1564640"/>
                  </a:lnTo>
                  <a:lnTo>
                    <a:pt x="1675117" y="1564640"/>
                  </a:lnTo>
                  <a:lnTo>
                    <a:pt x="1676387" y="266700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756397" cy="1656080"/>
            </a:xfrm>
            <a:custGeom>
              <a:avLst/>
              <a:gdLst/>
              <a:ahLst/>
              <a:cxnLst/>
              <a:rect l="l" t="t" r="r" b="b"/>
              <a:pathLst>
                <a:path w="1756397" h="1656080">
                  <a:moveTo>
                    <a:pt x="1689087" y="275590"/>
                  </a:moveTo>
                  <a:lnTo>
                    <a:pt x="1689087" y="275590"/>
                  </a:lnTo>
                  <a:lnTo>
                    <a:pt x="1687817" y="274320"/>
                  </a:lnTo>
                  <a:lnTo>
                    <a:pt x="1551927" y="138430"/>
                  </a:lnTo>
                  <a:lnTo>
                    <a:pt x="1484617" y="71120"/>
                  </a:lnTo>
                  <a:lnTo>
                    <a:pt x="1413497" y="0"/>
                  </a:lnTo>
                  <a:lnTo>
                    <a:pt x="0" y="0"/>
                  </a:lnTo>
                  <a:lnTo>
                    <a:pt x="0" y="1588770"/>
                  </a:lnTo>
                  <a:lnTo>
                    <a:pt x="80010" y="1588770"/>
                  </a:lnTo>
                  <a:lnTo>
                    <a:pt x="80010" y="1656080"/>
                  </a:lnTo>
                  <a:lnTo>
                    <a:pt x="1756397" y="1656080"/>
                  </a:lnTo>
                  <a:lnTo>
                    <a:pt x="1756397" y="342900"/>
                  </a:lnTo>
                  <a:lnTo>
                    <a:pt x="1689087" y="275590"/>
                  </a:lnTo>
                  <a:close/>
                  <a:moveTo>
                    <a:pt x="1417307" y="21590"/>
                  </a:moveTo>
                  <a:lnTo>
                    <a:pt x="1543037" y="146050"/>
                  </a:lnTo>
                  <a:lnTo>
                    <a:pt x="1667497" y="270510"/>
                  </a:lnTo>
                  <a:lnTo>
                    <a:pt x="1417307" y="270510"/>
                  </a:lnTo>
                  <a:lnTo>
                    <a:pt x="1417307" y="21590"/>
                  </a:lnTo>
                  <a:close/>
                  <a:moveTo>
                    <a:pt x="12700" y="1576070"/>
                  </a:moveTo>
                  <a:lnTo>
                    <a:pt x="12700" y="12700"/>
                  </a:lnTo>
                  <a:lnTo>
                    <a:pt x="1404607" y="12700"/>
                  </a:lnTo>
                  <a:lnTo>
                    <a:pt x="1404607" y="278130"/>
                  </a:lnTo>
                  <a:cubicBezTo>
                    <a:pt x="1404607" y="281940"/>
                    <a:pt x="1407147" y="284480"/>
                    <a:pt x="1410957" y="284480"/>
                  </a:cubicBezTo>
                  <a:lnTo>
                    <a:pt x="1676387" y="284480"/>
                  </a:lnTo>
                  <a:lnTo>
                    <a:pt x="1676387" y="1576070"/>
                  </a:lnTo>
                  <a:lnTo>
                    <a:pt x="12700" y="1576070"/>
                  </a:lnTo>
                  <a:close/>
                  <a:moveTo>
                    <a:pt x="1743697" y="1643380"/>
                  </a:moveTo>
                  <a:lnTo>
                    <a:pt x="92710" y="1643380"/>
                  </a:lnTo>
                  <a:lnTo>
                    <a:pt x="92710" y="1588770"/>
                  </a:lnTo>
                  <a:lnTo>
                    <a:pt x="1689087" y="1588770"/>
                  </a:lnTo>
                  <a:lnTo>
                    <a:pt x="1689087" y="293370"/>
                  </a:lnTo>
                  <a:lnTo>
                    <a:pt x="1743697" y="347980"/>
                  </a:lnTo>
                  <a:lnTo>
                    <a:pt x="1743697" y="1643380"/>
                  </a:lnTo>
                  <a:close/>
                </a:path>
              </a:pathLst>
            </a:custGeom>
            <a:solidFill>
              <a:srgbClr val="77838D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2470069" y="6049666"/>
            <a:ext cx="3977572" cy="2276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7775" lvl="1" indent="-278887">
              <a:lnSpc>
                <a:spcPts val="3616"/>
              </a:lnSpc>
              <a:buFont typeface="Arial"/>
              <a:buChar char="•"/>
            </a:pPr>
            <a:r>
              <a:rPr lang="en-US" sz="2583">
                <a:solidFill>
                  <a:srgbClr val="2B4B82"/>
                </a:solidFill>
                <a:latin typeface="Josefin Sans Bold Bold"/>
              </a:rPr>
              <a:t>Thêm sản phẩm vào giỏ hàng,</a:t>
            </a:r>
          </a:p>
          <a:p>
            <a:pPr marL="557775" lvl="1" indent="-278887">
              <a:lnSpc>
                <a:spcPts val="3616"/>
              </a:lnSpc>
              <a:buFont typeface="Arial"/>
              <a:buChar char="•"/>
            </a:pPr>
            <a:r>
              <a:rPr lang="en-US" sz="2583">
                <a:solidFill>
                  <a:srgbClr val="2B4B82"/>
                </a:solidFill>
                <a:latin typeface="Josefin Sans Bold Bold"/>
              </a:rPr>
              <a:t>Chi tiết giỏ hàng, </a:t>
            </a:r>
          </a:p>
          <a:p>
            <a:pPr marL="557775" lvl="1" indent="-278887">
              <a:lnSpc>
                <a:spcPts val="3616"/>
              </a:lnSpc>
              <a:buFont typeface="Arial"/>
              <a:buChar char="•"/>
            </a:pPr>
            <a:r>
              <a:rPr lang="en-US" sz="2583">
                <a:solidFill>
                  <a:srgbClr val="2B4B82"/>
                </a:solidFill>
                <a:latin typeface="Josefin Sans Bold Bold"/>
              </a:rPr>
              <a:t>Thanh toán, </a:t>
            </a:r>
          </a:p>
          <a:p>
            <a:pPr marL="557775" lvl="1" indent="-278887">
              <a:lnSpc>
                <a:spcPts val="3616"/>
              </a:lnSpc>
              <a:buFont typeface="Arial"/>
              <a:buChar char="•"/>
            </a:pPr>
            <a:r>
              <a:rPr lang="en-US" sz="2583">
                <a:solidFill>
                  <a:srgbClr val="2B4B82"/>
                </a:solidFill>
                <a:latin typeface="Josefin Sans Bold Bold"/>
              </a:rPr>
              <a:t>Feedback.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40359" y="5883070"/>
            <a:ext cx="3977572" cy="2276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7775" lvl="1" indent="-278887">
              <a:lnSpc>
                <a:spcPts val="3616"/>
              </a:lnSpc>
              <a:buFont typeface="Arial"/>
              <a:buChar char="•"/>
            </a:pPr>
            <a:r>
              <a:rPr lang="en-US" sz="2583" dirty="0" err="1">
                <a:solidFill>
                  <a:srgbClr val="2B4B82"/>
                </a:solidFill>
                <a:latin typeface="Josefin Sans Bold"/>
              </a:rPr>
              <a:t>Đăng</a:t>
            </a:r>
            <a:r>
              <a:rPr lang="en-US" sz="2583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2583" dirty="0" err="1">
                <a:solidFill>
                  <a:srgbClr val="2B4B82"/>
                </a:solidFill>
                <a:latin typeface="Josefin Sans Bold"/>
              </a:rPr>
              <a:t>ký</a:t>
            </a:r>
            <a:r>
              <a:rPr lang="en-US" sz="2583" dirty="0">
                <a:solidFill>
                  <a:srgbClr val="2B4B82"/>
                </a:solidFill>
                <a:latin typeface="Josefin Sans Bold"/>
              </a:rPr>
              <a:t>, </a:t>
            </a:r>
          </a:p>
          <a:p>
            <a:pPr marL="557775" lvl="1" indent="-278887">
              <a:lnSpc>
                <a:spcPts val="3616"/>
              </a:lnSpc>
              <a:buFont typeface="Arial"/>
              <a:buChar char="•"/>
            </a:pPr>
            <a:r>
              <a:rPr lang="en-US" sz="2583" dirty="0" err="1">
                <a:solidFill>
                  <a:srgbClr val="2B4B82"/>
                </a:solidFill>
                <a:latin typeface="Josefin Sans Bold"/>
              </a:rPr>
              <a:t>Đăng</a:t>
            </a:r>
            <a:r>
              <a:rPr lang="en-US" sz="2583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2583" dirty="0" err="1">
                <a:solidFill>
                  <a:srgbClr val="2B4B82"/>
                </a:solidFill>
                <a:latin typeface="Josefin Sans Bold"/>
              </a:rPr>
              <a:t>nhập</a:t>
            </a:r>
            <a:r>
              <a:rPr lang="en-US" sz="2583" dirty="0">
                <a:solidFill>
                  <a:srgbClr val="2B4B82"/>
                </a:solidFill>
                <a:latin typeface="Josefin Sans Bold"/>
              </a:rPr>
              <a:t>, </a:t>
            </a:r>
          </a:p>
          <a:p>
            <a:pPr marL="557775" lvl="1" indent="-278887">
              <a:lnSpc>
                <a:spcPts val="3616"/>
              </a:lnSpc>
              <a:buFont typeface="Arial"/>
              <a:buChar char="•"/>
            </a:pPr>
            <a:r>
              <a:rPr lang="en-US" sz="2583" dirty="0" err="1">
                <a:solidFill>
                  <a:srgbClr val="2B4B82"/>
                </a:solidFill>
                <a:latin typeface="Josefin Sans Bold"/>
              </a:rPr>
              <a:t>Đăng</a:t>
            </a:r>
            <a:r>
              <a:rPr lang="en-US" sz="2583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2583" dirty="0" err="1">
                <a:solidFill>
                  <a:srgbClr val="2B4B82"/>
                </a:solidFill>
                <a:latin typeface="Josefin Sans Bold"/>
              </a:rPr>
              <a:t>xuất</a:t>
            </a:r>
            <a:r>
              <a:rPr lang="en-US" sz="2583" dirty="0">
                <a:solidFill>
                  <a:srgbClr val="2B4B82"/>
                </a:solidFill>
                <a:latin typeface="Josefin Sans Bold"/>
              </a:rPr>
              <a:t>, </a:t>
            </a:r>
          </a:p>
          <a:p>
            <a:pPr marL="557775" lvl="1" indent="-278887">
              <a:lnSpc>
                <a:spcPts val="3616"/>
              </a:lnSpc>
              <a:buFont typeface="Arial"/>
              <a:buChar char="•"/>
            </a:pPr>
            <a:r>
              <a:rPr lang="en-US" sz="2583" dirty="0" err="1">
                <a:solidFill>
                  <a:srgbClr val="2B4B82"/>
                </a:solidFill>
                <a:latin typeface="Josefin Sans Bold"/>
              </a:rPr>
              <a:t>Chỉnh</a:t>
            </a:r>
            <a:r>
              <a:rPr lang="en-US" sz="2583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2583" dirty="0" err="1">
                <a:solidFill>
                  <a:srgbClr val="2B4B82"/>
                </a:solidFill>
                <a:latin typeface="Josefin Sans Bold"/>
              </a:rPr>
              <a:t>sửa</a:t>
            </a:r>
            <a:r>
              <a:rPr lang="en-US" sz="2583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2583" dirty="0" err="1">
                <a:solidFill>
                  <a:srgbClr val="2B4B82"/>
                </a:solidFill>
                <a:latin typeface="Josefin Sans Bold"/>
              </a:rPr>
              <a:t>thông</a:t>
            </a:r>
            <a:r>
              <a:rPr lang="en-US" sz="2583" dirty="0">
                <a:solidFill>
                  <a:srgbClr val="2B4B82"/>
                </a:solidFill>
                <a:latin typeface="Josefin Sans Bold"/>
              </a:rPr>
              <a:t> tin </a:t>
            </a:r>
            <a:r>
              <a:rPr lang="en-US" sz="2583" dirty="0" err="1">
                <a:solidFill>
                  <a:srgbClr val="2B4B82"/>
                </a:solidFill>
                <a:latin typeface="Josefin Sans Bold"/>
              </a:rPr>
              <a:t>khách</a:t>
            </a:r>
            <a:r>
              <a:rPr lang="en-US" sz="2583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2583" dirty="0" err="1">
                <a:solidFill>
                  <a:srgbClr val="2B4B82"/>
                </a:solidFill>
                <a:latin typeface="Josefin Sans Bold"/>
              </a:rPr>
              <a:t>hàng</a:t>
            </a:r>
            <a:r>
              <a:rPr lang="en-US" sz="2583" dirty="0">
                <a:solidFill>
                  <a:srgbClr val="2B4B82"/>
                </a:solidFill>
                <a:latin typeface="Josefin Sans Bold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334339" y="2618001"/>
            <a:ext cx="10064594" cy="90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2B4B82"/>
                </a:solidFill>
                <a:latin typeface="Josefin Sans Bold"/>
              </a:rPr>
              <a:t>Các</a:t>
            </a:r>
            <a:r>
              <a:rPr lang="en-US" sz="5199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5199" dirty="0" err="1">
                <a:solidFill>
                  <a:srgbClr val="2B4B82"/>
                </a:solidFill>
                <a:latin typeface="Josefin Sans Bold"/>
              </a:rPr>
              <a:t>chức</a:t>
            </a:r>
            <a:r>
              <a:rPr lang="en-US" sz="5199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5199" dirty="0" err="1">
                <a:solidFill>
                  <a:srgbClr val="2B4B82"/>
                </a:solidFill>
                <a:latin typeface="Josefin Sans Bold"/>
              </a:rPr>
              <a:t>năng</a:t>
            </a:r>
            <a:r>
              <a:rPr lang="en-US" sz="5199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5199" dirty="0" err="1">
                <a:solidFill>
                  <a:srgbClr val="2B4B82"/>
                </a:solidFill>
                <a:latin typeface="Josefin Sans Bold"/>
              </a:rPr>
              <a:t>chính</a:t>
            </a:r>
            <a:endParaRPr lang="en-US" sz="5199" dirty="0">
              <a:solidFill>
                <a:srgbClr val="2B4B82"/>
              </a:solidFill>
              <a:latin typeface="Josefin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725822">
            <a:off x="8331329" y="6797555"/>
            <a:ext cx="1625341" cy="160761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934221" flipH="1">
            <a:off x="8604126" y="4525444"/>
            <a:ext cx="1457968" cy="144206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726238" flipH="1">
            <a:off x="8305892" y="2323487"/>
            <a:ext cx="1774417" cy="175506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698922" y="7071512"/>
            <a:ext cx="5009987" cy="2967136"/>
            <a:chOff x="0" y="0"/>
            <a:chExt cx="2333010" cy="1381712"/>
          </a:xfrm>
        </p:grpSpPr>
        <p:sp>
          <p:nvSpPr>
            <p:cNvPr id="6" name="Freeform 6"/>
            <p:cNvSpPr/>
            <p:nvPr/>
          </p:nvSpPr>
          <p:spPr>
            <a:xfrm>
              <a:off x="92710" y="293370"/>
              <a:ext cx="2227600" cy="1075642"/>
            </a:xfrm>
            <a:custGeom>
              <a:avLst/>
              <a:gdLst/>
              <a:ahLst/>
              <a:cxnLst/>
              <a:rect l="l" t="t" r="r" b="b"/>
              <a:pathLst>
                <a:path w="2227600" h="1075642">
                  <a:moveTo>
                    <a:pt x="0" y="1021032"/>
                  </a:moveTo>
                  <a:lnTo>
                    <a:pt x="0" y="1075642"/>
                  </a:lnTo>
                  <a:lnTo>
                    <a:pt x="2227600" y="1075642"/>
                  </a:lnTo>
                  <a:lnTo>
                    <a:pt x="2227600" y="54610"/>
                  </a:lnTo>
                  <a:lnTo>
                    <a:pt x="2172989" y="0"/>
                  </a:lnTo>
                  <a:lnTo>
                    <a:pt x="2172989" y="1021032"/>
                  </a:lnTo>
                  <a:close/>
                </a:path>
              </a:pathLst>
            </a:custGeom>
            <a:solidFill>
              <a:srgbClr val="CC9A8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6350" y="11430"/>
              <a:ext cx="2252999" cy="1290272"/>
            </a:xfrm>
            <a:custGeom>
              <a:avLst/>
              <a:gdLst/>
              <a:ahLst/>
              <a:cxnLst/>
              <a:rect l="l" t="t" r="r" b="b"/>
              <a:pathLst>
                <a:path w="2252999" h="1290272">
                  <a:moveTo>
                    <a:pt x="1982490" y="0"/>
                  </a:moveTo>
                  <a:lnTo>
                    <a:pt x="0" y="1270"/>
                  </a:lnTo>
                  <a:lnTo>
                    <a:pt x="0" y="1290272"/>
                  </a:lnTo>
                  <a:lnTo>
                    <a:pt x="2251730" y="1290272"/>
                  </a:lnTo>
                  <a:lnTo>
                    <a:pt x="2252999" y="266700"/>
                  </a:lnTo>
                  <a:close/>
                </a:path>
              </a:pathLst>
            </a:custGeom>
            <a:solidFill>
              <a:srgbClr val="F7B4A7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2333010" cy="1381712"/>
            </a:xfrm>
            <a:custGeom>
              <a:avLst/>
              <a:gdLst/>
              <a:ahLst/>
              <a:cxnLst/>
              <a:rect l="l" t="t" r="r" b="b"/>
              <a:pathLst>
                <a:path w="2333010" h="1381712">
                  <a:moveTo>
                    <a:pt x="2265699" y="275590"/>
                  </a:moveTo>
                  <a:lnTo>
                    <a:pt x="2265699" y="275590"/>
                  </a:lnTo>
                  <a:lnTo>
                    <a:pt x="2264429" y="274320"/>
                  </a:lnTo>
                  <a:lnTo>
                    <a:pt x="2128539" y="138430"/>
                  </a:lnTo>
                  <a:lnTo>
                    <a:pt x="2061230" y="71120"/>
                  </a:lnTo>
                  <a:lnTo>
                    <a:pt x="1990110" y="0"/>
                  </a:lnTo>
                  <a:lnTo>
                    <a:pt x="0" y="0"/>
                  </a:lnTo>
                  <a:lnTo>
                    <a:pt x="0" y="1314402"/>
                  </a:lnTo>
                  <a:lnTo>
                    <a:pt x="80010" y="1314402"/>
                  </a:lnTo>
                  <a:lnTo>
                    <a:pt x="80010" y="1381712"/>
                  </a:lnTo>
                  <a:lnTo>
                    <a:pt x="2333010" y="1381712"/>
                  </a:lnTo>
                  <a:lnTo>
                    <a:pt x="2333010" y="342900"/>
                  </a:lnTo>
                  <a:lnTo>
                    <a:pt x="2265699" y="275590"/>
                  </a:lnTo>
                  <a:close/>
                  <a:moveTo>
                    <a:pt x="1993920" y="21590"/>
                  </a:moveTo>
                  <a:lnTo>
                    <a:pt x="2119649" y="146050"/>
                  </a:lnTo>
                  <a:lnTo>
                    <a:pt x="2244110" y="270510"/>
                  </a:lnTo>
                  <a:lnTo>
                    <a:pt x="1993920" y="270510"/>
                  </a:lnTo>
                  <a:lnTo>
                    <a:pt x="1993920" y="21590"/>
                  </a:lnTo>
                  <a:close/>
                  <a:moveTo>
                    <a:pt x="12700" y="1301702"/>
                  </a:moveTo>
                  <a:lnTo>
                    <a:pt x="12700" y="12700"/>
                  </a:lnTo>
                  <a:lnTo>
                    <a:pt x="1981220" y="12700"/>
                  </a:lnTo>
                  <a:lnTo>
                    <a:pt x="1981220" y="278130"/>
                  </a:lnTo>
                  <a:cubicBezTo>
                    <a:pt x="1981220" y="281940"/>
                    <a:pt x="1983760" y="284480"/>
                    <a:pt x="1987570" y="284480"/>
                  </a:cubicBezTo>
                  <a:lnTo>
                    <a:pt x="2252999" y="284480"/>
                  </a:lnTo>
                  <a:lnTo>
                    <a:pt x="2252999" y="1301702"/>
                  </a:lnTo>
                  <a:lnTo>
                    <a:pt x="12700" y="1301702"/>
                  </a:lnTo>
                  <a:close/>
                  <a:moveTo>
                    <a:pt x="2320310" y="1369012"/>
                  </a:moveTo>
                  <a:lnTo>
                    <a:pt x="92710" y="1369012"/>
                  </a:lnTo>
                  <a:lnTo>
                    <a:pt x="92710" y="1314402"/>
                  </a:lnTo>
                  <a:lnTo>
                    <a:pt x="2265699" y="1314402"/>
                  </a:lnTo>
                  <a:lnTo>
                    <a:pt x="2265699" y="293370"/>
                  </a:lnTo>
                  <a:lnTo>
                    <a:pt x="2320310" y="347980"/>
                  </a:lnTo>
                  <a:lnTo>
                    <a:pt x="2320310" y="1369012"/>
                  </a:ln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698922" y="3637921"/>
            <a:ext cx="5009987" cy="3073899"/>
            <a:chOff x="0" y="0"/>
            <a:chExt cx="2333010" cy="1431428"/>
          </a:xfrm>
        </p:grpSpPr>
        <p:sp>
          <p:nvSpPr>
            <p:cNvPr id="10" name="Freeform 10"/>
            <p:cNvSpPr/>
            <p:nvPr/>
          </p:nvSpPr>
          <p:spPr>
            <a:xfrm>
              <a:off x="92710" y="293370"/>
              <a:ext cx="2227600" cy="1125358"/>
            </a:xfrm>
            <a:custGeom>
              <a:avLst/>
              <a:gdLst/>
              <a:ahLst/>
              <a:cxnLst/>
              <a:rect l="l" t="t" r="r" b="b"/>
              <a:pathLst>
                <a:path w="2227600" h="1125358">
                  <a:moveTo>
                    <a:pt x="0" y="1070748"/>
                  </a:moveTo>
                  <a:lnTo>
                    <a:pt x="0" y="1125358"/>
                  </a:lnTo>
                  <a:lnTo>
                    <a:pt x="2227600" y="1125358"/>
                  </a:lnTo>
                  <a:lnTo>
                    <a:pt x="2227600" y="54610"/>
                  </a:lnTo>
                  <a:lnTo>
                    <a:pt x="2172989" y="0"/>
                  </a:lnTo>
                  <a:lnTo>
                    <a:pt x="2172989" y="1070748"/>
                  </a:lnTo>
                  <a:close/>
                </a:path>
              </a:pathLst>
            </a:custGeom>
            <a:solidFill>
              <a:srgbClr val="CC9A8A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350" y="11430"/>
              <a:ext cx="2252999" cy="1339988"/>
            </a:xfrm>
            <a:custGeom>
              <a:avLst/>
              <a:gdLst/>
              <a:ahLst/>
              <a:cxnLst/>
              <a:rect l="l" t="t" r="r" b="b"/>
              <a:pathLst>
                <a:path w="2252999" h="1339988">
                  <a:moveTo>
                    <a:pt x="1982490" y="0"/>
                  </a:moveTo>
                  <a:lnTo>
                    <a:pt x="0" y="1270"/>
                  </a:lnTo>
                  <a:lnTo>
                    <a:pt x="0" y="1339988"/>
                  </a:lnTo>
                  <a:lnTo>
                    <a:pt x="2251730" y="1339988"/>
                  </a:lnTo>
                  <a:lnTo>
                    <a:pt x="2252999" y="266700"/>
                  </a:lnTo>
                  <a:close/>
                </a:path>
              </a:pathLst>
            </a:custGeom>
            <a:solidFill>
              <a:srgbClr val="F7B4A7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333010" cy="1431428"/>
            </a:xfrm>
            <a:custGeom>
              <a:avLst/>
              <a:gdLst/>
              <a:ahLst/>
              <a:cxnLst/>
              <a:rect l="l" t="t" r="r" b="b"/>
              <a:pathLst>
                <a:path w="2333010" h="1431428">
                  <a:moveTo>
                    <a:pt x="2265699" y="275590"/>
                  </a:moveTo>
                  <a:lnTo>
                    <a:pt x="2265699" y="275590"/>
                  </a:lnTo>
                  <a:lnTo>
                    <a:pt x="2264429" y="274320"/>
                  </a:lnTo>
                  <a:lnTo>
                    <a:pt x="2128539" y="138430"/>
                  </a:lnTo>
                  <a:lnTo>
                    <a:pt x="2061230" y="71120"/>
                  </a:lnTo>
                  <a:lnTo>
                    <a:pt x="1990110" y="0"/>
                  </a:lnTo>
                  <a:lnTo>
                    <a:pt x="0" y="0"/>
                  </a:lnTo>
                  <a:lnTo>
                    <a:pt x="0" y="1364118"/>
                  </a:lnTo>
                  <a:lnTo>
                    <a:pt x="80010" y="1364118"/>
                  </a:lnTo>
                  <a:lnTo>
                    <a:pt x="80010" y="1431428"/>
                  </a:lnTo>
                  <a:lnTo>
                    <a:pt x="2333010" y="1431428"/>
                  </a:lnTo>
                  <a:lnTo>
                    <a:pt x="2333010" y="342900"/>
                  </a:lnTo>
                  <a:lnTo>
                    <a:pt x="2265699" y="275590"/>
                  </a:lnTo>
                  <a:close/>
                  <a:moveTo>
                    <a:pt x="1993920" y="21590"/>
                  </a:moveTo>
                  <a:lnTo>
                    <a:pt x="2119649" y="146050"/>
                  </a:lnTo>
                  <a:lnTo>
                    <a:pt x="2244110" y="270510"/>
                  </a:lnTo>
                  <a:lnTo>
                    <a:pt x="1993920" y="270510"/>
                  </a:lnTo>
                  <a:lnTo>
                    <a:pt x="1993920" y="21590"/>
                  </a:lnTo>
                  <a:close/>
                  <a:moveTo>
                    <a:pt x="12700" y="1351418"/>
                  </a:moveTo>
                  <a:lnTo>
                    <a:pt x="12700" y="12700"/>
                  </a:lnTo>
                  <a:lnTo>
                    <a:pt x="1981220" y="12700"/>
                  </a:lnTo>
                  <a:lnTo>
                    <a:pt x="1981220" y="278130"/>
                  </a:lnTo>
                  <a:cubicBezTo>
                    <a:pt x="1981220" y="281940"/>
                    <a:pt x="1983760" y="284480"/>
                    <a:pt x="1987570" y="284480"/>
                  </a:cubicBezTo>
                  <a:lnTo>
                    <a:pt x="2252999" y="284480"/>
                  </a:lnTo>
                  <a:lnTo>
                    <a:pt x="2252999" y="1351418"/>
                  </a:lnTo>
                  <a:lnTo>
                    <a:pt x="12700" y="1351418"/>
                  </a:lnTo>
                  <a:close/>
                  <a:moveTo>
                    <a:pt x="2320310" y="1418728"/>
                  </a:moveTo>
                  <a:lnTo>
                    <a:pt x="92710" y="1418728"/>
                  </a:lnTo>
                  <a:lnTo>
                    <a:pt x="92710" y="1364118"/>
                  </a:lnTo>
                  <a:lnTo>
                    <a:pt x="2265699" y="1364118"/>
                  </a:lnTo>
                  <a:lnTo>
                    <a:pt x="2265699" y="293370"/>
                  </a:lnTo>
                  <a:lnTo>
                    <a:pt x="2320310" y="347980"/>
                  </a:lnTo>
                  <a:lnTo>
                    <a:pt x="2320310" y="1418728"/>
                  </a:lnTo>
                  <a:close/>
                </a:path>
              </a:pathLst>
            </a:custGeom>
            <a:solidFill>
              <a:srgbClr val="77838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698922" y="205893"/>
            <a:ext cx="5009987" cy="3073899"/>
            <a:chOff x="0" y="0"/>
            <a:chExt cx="2333010" cy="1431428"/>
          </a:xfrm>
        </p:grpSpPr>
        <p:sp>
          <p:nvSpPr>
            <p:cNvPr id="14" name="Freeform 14"/>
            <p:cNvSpPr/>
            <p:nvPr/>
          </p:nvSpPr>
          <p:spPr>
            <a:xfrm>
              <a:off x="92710" y="293370"/>
              <a:ext cx="2227600" cy="1125358"/>
            </a:xfrm>
            <a:custGeom>
              <a:avLst/>
              <a:gdLst/>
              <a:ahLst/>
              <a:cxnLst/>
              <a:rect l="l" t="t" r="r" b="b"/>
              <a:pathLst>
                <a:path w="2227600" h="1125358">
                  <a:moveTo>
                    <a:pt x="0" y="1070748"/>
                  </a:moveTo>
                  <a:lnTo>
                    <a:pt x="0" y="1125358"/>
                  </a:lnTo>
                  <a:lnTo>
                    <a:pt x="2227600" y="1125358"/>
                  </a:lnTo>
                  <a:lnTo>
                    <a:pt x="2227600" y="54610"/>
                  </a:lnTo>
                  <a:lnTo>
                    <a:pt x="2172989" y="0"/>
                  </a:lnTo>
                  <a:lnTo>
                    <a:pt x="2172989" y="1070748"/>
                  </a:lnTo>
                  <a:close/>
                </a:path>
              </a:pathLst>
            </a:custGeom>
            <a:solidFill>
              <a:srgbClr val="CC9A8A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350" y="11430"/>
              <a:ext cx="2252999" cy="1339988"/>
            </a:xfrm>
            <a:custGeom>
              <a:avLst/>
              <a:gdLst/>
              <a:ahLst/>
              <a:cxnLst/>
              <a:rect l="l" t="t" r="r" b="b"/>
              <a:pathLst>
                <a:path w="2252999" h="1339988">
                  <a:moveTo>
                    <a:pt x="1982490" y="0"/>
                  </a:moveTo>
                  <a:lnTo>
                    <a:pt x="0" y="1270"/>
                  </a:lnTo>
                  <a:lnTo>
                    <a:pt x="0" y="1339988"/>
                  </a:lnTo>
                  <a:lnTo>
                    <a:pt x="2251730" y="1339988"/>
                  </a:lnTo>
                  <a:lnTo>
                    <a:pt x="2252999" y="266700"/>
                  </a:lnTo>
                  <a:close/>
                </a:path>
              </a:pathLst>
            </a:custGeom>
            <a:solidFill>
              <a:srgbClr val="F7B4A7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2333010" cy="1431428"/>
            </a:xfrm>
            <a:custGeom>
              <a:avLst/>
              <a:gdLst/>
              <a:ahLst/>
              <a:cxnLst/>
              <a:rect l="l" t="t" r="r" b="b"/>
              <a:pathLst>
                <a:path w="2333010" h="1431428">
                  <a:moveTo>
                    <a:pt x="2265699" y="275590"/>
                  </a:moveTo>
                  <a:lnTo>
                    <a:pt x="2265699" y="275590"/>
                  </a:lnTo>
                  <a:lnTo>
                    <a:pt x="2264429" y="274320"/>
                  </a:lnTo>
                  <a:lnTo>
                    <a:pt x="2128539" y="138430"/>
                  </a:lnTo>
                  <a:lnTo>
                    <a:pt x="2061230" y="71120"/>
                  </a:lnTo>
                  <a:lnTo>
                    <a:pt x="1990110" y="0"/>
                  </a:lnTo>
                  <a:lnTo>
                    <a:pt x="0" y="0"/>
                  </a:lnTo>
                  <a:lnTo>
                    <a:pt x="0" y="1364118"/>
                  </a:lnTo>
                  <a:lnTo>
                    <a:pt x="80010" y="1364118"/>
                  </a:lnTo>
                  <a:lnTo>
                    <a:pt x="80010" y="1431428"/>
                  </a:lnTo>
                  <a:lnTo>
                    <a:pt x="2333010" y="1431428"/>
                  </a:lnTo>
                  <a:lnTo>
                    <a:pt x="2333010" y="342900"/>
                  </a:lnTo>
                  <a:lnTo>
                    <a:pt x="2265699" y="275590"/>
                  </a:lnTo>
                  <a:close/>
                  <a:moveTo>
                    <a:pt x="1993920" y="21590"/>
                  </a:moveTo>
                  <a:lnTo>
                    <a:pt x="2119649" y="146050"/>
                  </a:lnTo>
                  <a:lnTo>
                    <a:pt x="2244110" y="270510"/>
                  </a:lnTo>
                  <a:lnTo>
                    <a:pt x="1993920" y="270510"/>
                  </a:lnTo>
                  <a:lnTo>
                    <a:pt x="1993920" y="21590"/>
                  </a:lnTo>
                  <a:close/>
                  <a:moveTo>
                    <a:pt x="12700" y="1351418"/>
                  </a:moveTo>
                  <a:lnTo>
                    <a:pt x="12700" y="12700"/>
                  </a:lnTo>
                  <a:lnTo>
                    <a:pt x="1981220" y="12700"/>
                  </a:lnTo>
                  <a:lnTo>
                    <a:pt x="1981220" y="278130"/>
                  </a:lnTo>
                  <a:cubicBezTo>
                    <a:pt x="1981220" y="281940"/>
                    <a:pt x="1983760" y="284480"/>
                    <a:pt x="1987570" y="284480"/>
                  </a:cubicBezTo>
                  <a:lnTo>
                    <a:pt x="2252999" y="284480"/>
                  </a:lnTo>
                  <a:lnTo>
                    <a:pt x="2252999" y="1351418"/>
                  </a:lnTo>
                  <a:lnTo>
                    <a:pt x="12700" y="1351418"/>
                  </a:lnTo>
                  <a:close/>
                  <a:moveTo>
                    <a:pt x="2320310" y="1418728"/>
                  </a:moveTo>
                  <a:lnTo>
                    <a:pt x="92710" y="1418728"/>
                  </a:lnTo>
                  <a:lnTo>
                    <a:pt x="92710" y="1364118"/>
                  </a:lnTo>
                  <a:lnTo>
                    <a:pt x="2265699" y="1364118"/>
                  </a:lnTo>
                  <a:lnTo>
                    <a:pt x="2265699" y="293370"/>
                  </a:lnTo>
                  <a:lnTo>
                    <a:pt x="2320310" y="347980"/>
                  </a:lnTo>
                  <a:lnTo>
                    <a:pt x="2320310" y="1418728"/>
                  </a:lnTo>
                  <a:close/>
                </a:path>
              </a:pathLst>
            </a:custGeom>
            <a:solidFill>
              <a:srgbClr val="77838D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912304" y="8997745"/>
            <a:ext cx="1375696" cy="128314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318300" y="3814859"/>
            <a:ext cx="896779" cy="896779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1028700" y="3932761"/>
            <a:ext cx="6414482" cy="1334999"/>
            <a:chOff x="0" y="142875"/>
            <a:chExt cx="8552643" cy="1779999"/>
          </a:xfrm>
        </p:grpSpPr>
        <p:sp>
          <p:nvSpPr>
            <p:cNvPr id="20" name="TextBox 20"/>
            <p:cNvSpPr txBox="1"/>
            <p:nvPr/>
          </p:nvSpPr>
          <p:spPr>
            <a:xfrm>
              <a:off x="0" y="142875"/>
              <a:ext cx="8552643" cy="1094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21"/>
                </a:lnSpc>
              </a:pPr>
              <a:r>
                <a:rPr lang="en-US" sz="6759" b="1" spc="-67" dirty="0" err="1">
                  <a:solidFill>
                    <a:srgbClr val="F4979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Về</a:t>
              </a:r>
              <a:r>
                <a:rPr lang="en-US" sz="6759" b="1" spc="-67" dirty="0">
                  <a:solidFill>
                    <a:srgbClr val="F4979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6759" b="1" spc="-67" dirty="0" err="1">
                  <a:solidFill>
                    <a:srgbClr val="F4979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phía</a:t>
              </a:r>
              <a:r>
                <a:rPr lang="en-US" sz="6759" b="1" spc="-67" dirty="0">
                  <a:solidFill>
                    <a:srgbClr val="F4979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Admin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435257"/>
              <a:ext cx="8552643" cy="487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4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698922" y="3967146"/>
            <a:ext cx="4528061" cy="2034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4969" lvl="1" indent="-317485">
              <a:lnSpc>
                <a:spcPts val="4117"/>
              </a:lnSpc>
              <a:buFont typeface="Arial"/>
              <a:buChar char="•"/>
            </a:pPr>
            <a:r>
              <a:rPr lang="en-US" sz="2941">
                <a:solidFill>
                  <a:srgbClr val="2B4B82"/>
                </a:solidFill>
                <a:latin typeface="Josefin Sans Bold Bold"/>
              </a:rPr>
              <a:t>Quản lý sản phẩm:</a:t>
            </a:r>
          </a:p>
          <a:p>
            <a:pPr marL="1269939" lvl="2" indent="-423313">
              <a:lnSpc>
                <a:spcPts val="4117"/>
              </a:lnSpc>
              <a:buFont typeface="Arial"/>
              <a:buChar char="⚬"/>
            </a:pPr>
            <a:r>
              <a:rPr lang="en-US" sz="2941">
                <a:solidFill>
                  <a:srgbClr val="2B4B82"/>
                </a:solidFill>
                <a:latin typeface="Josefin Sans Bold Bold"/>
              </a:rPr>
              <a:t>Thêm</a:t>
            </a:r>
          </a:p>
          <a:p>
            <a:pPr marL="1269939" lvl="2" indent="-423313">
              <a:lnSpc>
                <a:spcPts val="4117"/>
              </a:lnSpc>
              <a:buFont typeface="Arial"/>
              <a:buChar char="⚬"/>
            </a:pPr>
            <a:r>
              <a:rPr lang="en-US" sz="2941">
                <a:solidFill>
                  <a:srgbClr val="2B4B82"/>
                </a:solidFill>
                <a:latin typeface="Josefin Sans Bold Bold"/>
              </a:rPr>
              <a:t>Sửa</a:t>
            </a:r>
          </a:p>
          <a:p>
            <a:pPr marL="1269939" lvl="2" indent="-423313">
              <a:lnSpc>
                <a:spcPts val="4117"/>
              </a:lnSpc>
              <a:buFont typeface="Arial"/>
              <a:buChar char="⚬"/>
            </a:pPr>
            <a:r>
              <a:rPr lang="en-US" sz="2941">
                <a:solidFill>
                  <a:srgbClr val="2B4B82"/>
                </a:solidFill>
                <a:latin typeface="Josefin Sans Bold Bold"/>
              </a:rPr>
              <a:t>Xóa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98922" y="7705580"/>
            <a:ext cx="4528061" cy="1033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4970" lvl="1" indent="-317485">
              <a:lnSpc>
                <a:spcPts val="4117"/>
              </a:lnSpc>
              <a:buFont typeface="Arial"/>
              <a:buChar char="•"/>
            </a:pPr>
            <a:r>
              <a:rPr lang="en-US" sz="2941" dirty="0" err="1">
                <a:solidFill>
                  <a:srgbClr val="2B4B82"/>
                </a:solidFill>
                <a:latin typeface="Josefin Sans Bold Bold"/>
              </a:rPr>
              <a:t>Quản</a:t>
            </a:r>
            <a:r>
              <a:rPr lang="en-US" sz="2941" dirty="0">
                <a:solidFill>
                  <a:srgbClr val="2B4B82"/>
                </a:solidFill>
                <a:latin typeface="Josefin Sans Bold Bold"/>
              </a:rPr>
              <a:t> </a:t>
            </a:r>
            <a:r>
              <a:rPr lang="en-US" sz="2941" dirty="0" err="1">
                <a:solidFill>
                  <a:srgbClr val="2B4B82"/>
                </a:solidFill>
                <a:latin typeface="Josefin Sans Bold Bold"/>
              </a:rPr>
              <a:t>lý</a:t>
            </a:r>
            <a:r>
              <a:rPr lang="en-US" sz="2941" dirty="0">
                <a:solidFill>
                  <a:srgbClr val="2B4B82"/>
                </a:solidFill>
                <a:latin typeface="Josefin Sans Bold Bold"/>
              </a:rPr>
              <a:t> </a:t>
            </a:r>
            <a:r>
              <a:rPr lang="en-US" sz="2941" dirty="0" err="1">
                <a:solidFill>
                  <a:srgbClr val="2B4B82"/>
                </a:solidFill>
                <a:latin typeface="Josefin Sans Bold Bold"/>
              </a:rPr>
              <a:t>đơn</a:t>
            </a:r>
            <a:r>
              <a:rPr lang="en-US" sz="2941" dirty="0">
                <a:solidFill>
                  <a:srgbClr val="2B4B82"/>
                </a:solidFill>
                <a:latin typeface="Josefin Sans Bold Bold"/>
              </a:rPr>
              <a:t> </a:t>
            </a:r>
            <a:r>
              <a:rPr lang="en-US" sz="2941" dirty="0" err="1">
                <a:solidFill>
                  <a:srgbClr val="2B4B82"/>
                </a:solidFill>
                <a:latin typeface="Josefin Sans Bold Bold"/>
              </a:rPr>
              <a:t>hàng</a:t>
            </a:r>
            <a:r>
              <a:rPr lang="en-US" sz="2941" dirty="0">
                <a:solidFill>
                  <a:srgbClr val="2B4B82"/>
                </a:solidFill>
                <a:latin typeface="Josefin Sans Bold Bold"/>
              </a:rPr>
              <a:t>,</a:t>
            </a:r>
          </a:p>
          <a:p>
            <a:pPr marL="634970" lvl="1" indent="-317485">
              <a:lnSpc>
                <a:spcPts val="4117"/>
              </a:lnSpc>
              <a:buFont typeface="Arial"/>
              <a:buChar char="•"/>
            </a:pPr>
            <a:r>
              <a:rPr lang="en-US" sz="2941" dirty="0" err="1">
                <a:solidFill>
                  <a:srgbClr val="2B4B82"/>
                </a:solidFill>
                <a:latin typeface="Josefin Sans Bold Bold"/>
              </a:rPr>
              <a:t>Quản</a:t>
            </a:r>
            <a:r>
              <a:rPr lang="en-US" sz="2941" dirty="0">
                <a:solidFill>
                  <a:srgbClr val="2B4B82"/>
                </a:solidFill>
                <a:latin typeface="Josefin Sans Bold Bold"/>
              </a:rPr>
              <a:t> </a:t>
            </a:r>
            <a:r>
              <a:rPr lang="en-US" sz="2941" dirty="0" err="1">
                <a:solidFill>
                  <a:srgbClr val="2B4B82"/>
                </a:solidFill>
                <a:latin typeface="Josefin Sans Bold Bold"/>
              </a:rPr>
              <a:t>lý</a:t>
            </a:r>
            <a:r>
              <a:rPr lang="en-US" sz="2941" dirty="0">
                <a:solidFill>
                  <a:srgbClr val="2B4B82"/>
                </a:solidFill>
                <a:latin typeface="Josefin Sans Bold Bold"/>
              </a:rPr>
              <a:t> </a:t>
            </a:r>
            <a:r>
              <a:rPr lang="en-US" sz="2941" dirty="0" err="1">
                <a:solidFill>
                  <a:srgbClr val="2B4B82"/>
                </a:solidFill>
                <a:latin typeface="Josefin Sans Bold Bold"/>
              </a:rPr>
              <a:t>phản</a:t>
            </a:r>
            <a:r>
              <a:rPr lang="en-US" sz="2941" dirty="0">
                <a:solidFill>
                  <a:srgbClr val="2B4B82"/>
                </a:solidFill>
                <a:latin typeface="Josefin Sans Bold Bold"/>
              </a:rPr>
              <a:t> </a:t>
            </a:r>
            <a:r>
              <a:rPr lang="en-US" sz="2941" dirty="0" err="1">
                <a:solidFill>
                  <a:srgbClr val="2B4B82"/>
                </a:solidFill>
                <a:latin typeface="Josefin Sans Bold Bold"/>
              </a:rPr>
              <a:t>hồi</a:t>
            </a:r>
            <a:r>
              <a:rPr lang="en-US" sz="2941" dirty="0">
                <a:solidFill>
                  <a:srgbClr val="2B4B82"/>
                </a:solidFill>
                <a:latin typeface="Josefin Sans Bold Bold"/>
              </a:rPr>
              <a:t>.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698922" y="692439"/>
            <a:ext cx="4071499" cy="1033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4969" lvl="1" indent="-317485">
              <a:lnSpc>
                <a:spcPts val="4117"/>
              </a:lnSpc>
              <a:buFont typeface="Arial"/>
              <a:buChar char="•"/>
            </a:pPr>
            <a:r>
              <a:rPr lang="en-US" sz="2941" dirty="0" err="1">
                <a:solidFill>
                  <a:srgbClr val="2B4B82"/>
                </a:solidFill>
                <a:latin typeface="Josefin Sans Bold Bold"/>
              </a:rPr>
              <a:t>Đăng</a:t>
            </a:r>
            <a:r>
              <a:rPr lang="en-US" sz="2941" dirty="0">
                <a:solidFill>
                  <a:srgbClr val="2B4B82"/>
                </a:solidFill>
                <a:latin typeface="Josefin Sans Bold Bold"/>
              </a:rPr>
              <a:t> </a:t>
            </a:r>
            <a:r>
              <a:rPr lang="en-US" sz="2941" dirty="0" err="1">
                <a:solidFill>
                  <a:srgbClr val="2B4B82"/>
                </a:solidFill>
                <a:latin typeface="Josefin Sans Bold Bold"/>
              </a:rPr>
              <a:t>nhập</a:t>
            </a:r>
            <a:r>
              <a:rPr lang="en-US" sz="2941" dirty="0">
                <a:solidFill>
                  <a:srgbClr val="2B4B82"/>
                </a:solidFill>
                <a:latin typeface="Josefin Sans Bold Bold"/>
              </a:rPr>
              <a:t>, </a:t>
            </a:r>
          </a:p>
          <a:p>
            <a:pPr marL="634969" lvl="1" indent="-317485">
              <a:lnSpc>
                <a:spcPts val="4117"/>
              </a:lnSpc>
              <a:buFont typeface="Arial"/>
              <a:buChar char="•"/>
            </a:pPr>
            <a:r>
              <a:rPr lang="en-US" sz="2941" dirty="0" err="1">
                <a:solidFill>
                  <a:srgbClr val="2B4B82"/>
                </a:solidFill>
                <a:latin typeface="Josefin Sans Bold Bold"/>
              </a:rPr>
              <a:t>Đăng</a:t>
            </a:r>
            <a:r>
              <a:rPr lang="en-US" sz="2941" dirty="0">
                <a:solidFill>
                  <a:srgbClr val="2B4B82"/>
                </a:solidFill>
                <a:latin typeface="Josefin Sans Bold Bold"/>
              </a:rPr>
              <a:t> </a:t>
            </a:r>
            <a:r>
              <a:rPr lang="en-US" sz="2941" dirty="0" err="1">
                <a:solidFill>
                  <a:srgbClr val="2B4B82"/>
                </a:solidFill>
                <a:latin typeface="Josefin Sans Bold Bold"/>
              </a:rPr>
              <a:t>xuất</a:t>
            </a:r>
            <a:r>
              <a:rPr lang="en-US" sz="2941">
                <a:solidFill>
                  <a:srgbClr val="2B4B82"/>
                </a:solidFill>
                <a:latin typeface="Josefin Sans Bold Bold"/>
              </a:rPr>
              <a:t>, </a:t>
            </a:r>
            <a:endParaRPr lang="en-US" sz="2941" dirty="0">
              <a:solidFill>
                <a:srgbClr val="2B4B82"/>
              </a:solidFill>
              <a:latin typeface="Josefin Sans Bold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700613" y="4912774"/>
            <a:ext cx="5742569" cy="762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4"/>
              </a:lnSpc>
            </a:pPr>
            <a:r>
              <a:rPr lang="en-US" sz="4389" dirty="0" err="1">
                <a:solidFill>
                  <a:srgbClr val="37C9EF"/>
                </a:solidFill>
                <a:latin typeface="Josefin Sans Bold"/>
              </a:rPr>
              <a:t>Các</a:t>
            </a:r>
            <a:r>
              <a:rPr lang="en-US" sz="4389" dirty="0">
                <a:solidFill>
                  <a:srgbClr val="37C9EF"/>
                </a:solidFill>
                <a:latin typeface="Josefin Sans Bold"/>
              </a:rPr>
              <a:t> </a:t>
            </a:r>
            <a:r>
              <a:rPr lang="en-US" sz="4389" dirty="0" err="1">
                <a:solidFill>
                  <a:srgbClr val="37C9EF"/>
                </a:solidFill>
                <a:latin typeface="Josefin Sans Bold"/>
              </a:rPr>
              <a:t>chức</a:t>
            </a:r>
            <a:r>
              <a:rPr lang="en-US" sz="4389" dirty="0">
                <a:solidFill>
                  <a:srgbClr val="37C9EF"/>
                </a:solidFill>
                <a:latin typeface="Josefin Sans Bold"/>
              </a:rPr>
              <a:t> </a:t>
            </a:r>
            <a:r>
              <a:rPr lang="en-US" sz="4389" dirty="0" err="1">
                <a:solidFill>
                  <a:srgbClr val="37C9EF"/>
                </a:solidFill>
                <a:latin typeface="Josefin Sans Bold"/>
              </a:rPr>
              <a:t>năng</a:t>
            </a:r>
            <a:r>
              <a:rPr lang="en-US" sz="4389" dirty="0">
                <a:solidFill>
                  <a:srgbClr val="37C9EF"/>
                </a:solidFill>
                <a:latin typeface="Josefin Sans Bold"/>
              </a:rPr>
              <a:t> </a:t>
            </a:r>
            <a:r>
              <a:rPr lang="en-US" sz="4389" dirty="0" err="1">
                <a:solidFill>
                  <a:srgbClr val="37C9EF"/>
                </a:solidFill>
                <a:latin typeface="Josefin Sans Bold"/>
              </a:rPr>
              <a:t>chính</a:t>
            </a:r>
            <a:endParaRPr lang="en-US" sz="4389" dirty="0">
              <a:solidFill>
                <a:srgbClr val="37C9EF"/>
              </a:solidFill>
              <a:latin typeface="Josefin Sans Bold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76801" y="-1880152"/>
            <a:ext cx="3995097" cy="4114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flipH="1">
            <a:off x="-319163" y="-1628354"/>
            <a:ext cx="4039552" cy="42158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hiết kế không tên (2)">
            <a:hlinkClick r:id="" action="ppaction://media"/>
            <a:extLst>
              <a:ext uri="{FF2B5EF4-FFF2-40B4-BE49-F238E27FC236}">
                <a16:creationId xmlns:a16="http://schemas.microsoft.com/office/drawing/2014/main" id="{65ABC253-A4AD-49CA-899C-F5EDBA4E97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2468967" y="7942078"/>
            <a:ext cx="13350066" cy="1098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5"/>
              </a:lnSpc>
            </a:pPr>
            <a:r>
              <a:rPr lang="en-US" sz="7862" b="1" dirty="0">
                <a:solidFill>
                  <a:srgbClr val="F7B4A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SẢN PHẨM HOÀN THIỆN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EF6EADB-9E63-4834-9DA8-80649A959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00" y="1639103"/>
            <a:ext cx="15547200" cy="7853004"/>
          </a:xfrm>
          <a:prstGeom prst="rect">
            <a:avLst/>
          </a:prstGeom>
        </p:spPr>
      </p:pic>
      <p:pic>
        <p:nvPicPr>
          <p:cNvPr id="9" name="Picture 8" descr="Graphical user interface, website, timeline&#10;&#10;Description automatically generated">
            <a:extLst>
              <a:ext uri="{FF2B5EF4-FFF2-40B4-BE49-F238E27FC236}">
                <a16:creationId xmlns:a16="http://schemas.microsoft.com/office/drawing/2014/main" id="{E174E14D-9936-4205-B7CF-215E974A9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00" y="1639105"/>
            <a:ext cx="15547200" cy="7845381"/>
          </a:xfrm>
          <a:prstGeom prst="rect">
            <a:avLst/>
          </a:prstGeom>
        </p:spPr>
      </p:pic>
      <p:pic>
        <p:nvPicPr>
          <p:cNvPr id="5" name="Picture 4" descr="A picture containing text, screenshot, gallery&#10;&#10;Description automatically generated">
            <a:extLst>
              <a:ext uri="{FF2B5EF4-FFF2-40B4-BE49-F238E27FC236}">
                <a16:creationId xmlns:a16="http://schemas.microsoft.com/office/drawing/2014/main" id="{D74F2863-CB01-460A-B89D-CB6F8B0F2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00" y="1646724"/>
            <a:ext cx="15547200" cy="7845383"/>
          </a:xfrm>
          <a:prstGeom prst="rect">
            <a:avLst/>
          </a:prstGeom>
        </p:spPr>
      </p:pic>
      <p:pic>
        <p:nvPicPr>
          <p:cNvPr id="6" name="Picture 5" descr="Graphical user interface, application, website, timeline&#10;&#10;Description automatically generated">
            <a:extLst>
              <a:ext uri="{FF2B5EF4-FFF2-40B4-BE49-F238E27FC236}">
                <a16:creationId xmlns:a16="http://schemas.microsoft.com/office/drawing/2014/main" id="{A35ABAAB-8572-4D64-8D93-1BB87E0463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00" y="1639104"/>
            <a:ext cx="15547200" cy="7807282"/>
          </a:xfrm>
          <a:prstGeom prst="rect">
            <a:avLst/>
          </a:prstGeom>
        </p:spPr>
      </p:pic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57C7DCE-5075-4575-B3AC-2E9A62F295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00" y="1639104"/>
            <a:ext cx="15547200" cy="7845382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7058BC76-3944-4D11-9EE1-133A2B6AF8E5}"/>
              </a:ext>
            </a:extLst>
          </p:cNvPr>
          <p:cNvSpPr txBox="1"/>
          <p:nvPr/>
        </p:nvSpPr>
        <p:spPr>
          <a:xfrm>
            <a:off x="534470" y="419100"/>
            <a:ext cx="8990530" cy="955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55"/>
              </a:lnSpc>
            </a:pPr>
            <a:r>
              <a:rPr lang="en-US" sz="5400" b="1" dirty="0">
                <a:solidFill>
                  <a:srgbClr val="F7B4A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SẢN PHẨM HOÀN THIỆN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86D058F-E8D3-4E33-8C3C-F0A645539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17" y="1364088"/>
            <a:ext cx="15877366" cy="7558824"/>
          </a:xfrm>
          <a:prstGeom prst="rect">
            <a:avLst/>
          </a:prstGeom>
        </p:spPr>
      </p:pic>
      <p:pic>
        <p:nvPicPr>
          <p:cNvPr id="8" name="Picture 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A1D68CE-6A59-4BE8-961D-829384DE8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68" y="1375068"/>
            <a:ext cx="15878615" cy="7547844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4B4283-682F-4BFE-84BB-5A7B83799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68" y="1364088"/>
            <a:ext cx="15877366" cy="75588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E88F80-D1A3-4E71-A82D-6CCC898373DB}"/>
              </a:ext>
            </a:extLst>
          </p:cNvPr>
          <p:cNvSpPr txBox="1"/>
          <p:nvPr/>
        </p:nvSpPr>
        <p:spPr>
          <a:xfrm>
            <a:off x="534470" y="419100"/>
            <a:ext cx="9295330" cy="955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55"/>
              </a:lnSpc>
            </a:pPr>
            <a:r>
              <a:rPr lang="en-US" sz="5400" b="1" dirty="0">
                <a:solidFill>
                  <a:srgbClr val="F7B4A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SẢN PHẨM HOÀN THIỆN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1C07F879-76D5-439E-9AD0-8BE9D114D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02" y="1638301"/>
            <a:ext cx="15459278" cy="7380700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6CDBC4E-297D-4614-8526-04BD9EBEA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776" y="1638300"/>
            <a:ext cx="15459278" cy="7380701"/>
          </a:xfrm>
          <a:prstGeom prst="rect">
            <a:avLst/>
          </a:prstGeom>
        </p:spPr>
      </p:pic>
      <p:pic>
        <p:nvPicPr>
          <p:cNvPr id="8" name="Picture 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34A09FD2-591D-45D2-82B6-F6B165D568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76" y="1638300"/>
            <a:ext cx="15459278" cy="7380701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811DDA2-5D5D-46D3-B478-FE04F34A96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726" y="1638300"/>
            <a:ext cx="15459278" cy="73807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78D9E5-8CD3-45AC-853F-9237832251DE}"/>
              </a:ext>
            </a:extLst>
          </p:cNvPr>
          <p:cNvSpPr txBox="1"/>
          <p:nvPr/>
        </p:nvSpPr>
        <p:spPr>
          <a:xfrm>
            <a:off x="534470" y="419100"/>
            <a:ext cx="9600130" cy="955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55"/>
              </a:lnSpc>
            </a:pPr>
            <a:r>
              <a:rPr lang="en-US" sz="5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SẢN PHẨM HOÀN THIỆN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195E914-F406-4E7B-A63E-5D757D6616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02" y="1638300"/>
            <a:ext cx="15459278" cy="7380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094521" y="3173818"/>
            <a:ext cx="1489991" cy="209589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99005" y="3173818"/>
            <a:ext cx="1489991" cy="209589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018703" y="3173818"/>
            <a:ext cx="1489991" cy="209589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981657" y="3173818"/>
            <a:ext cx="2000627" cy="2095895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28700" y="1009650"/>
            <a:ext cx="16135350" cy="927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 b="1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6400" b="1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400" b="1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6400" b="1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400" b="1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endParaRPr lang="en-US" sz="6400" b="1" dirty="0">
              <a:solidFill>
                <a:srgbClr val="2B4B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222210" y="6457388"/>
            <a:ext cx="3234614" cy="963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b="1" spc="478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PHAN QUANG THẮNG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3950" y="6438338"/>
            <a:ext cx="2459408" cy="956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b="1" u="none" spc="478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 ĐỨC TIN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19046" y="6457388"/>
            <a:ext cx="2821631" cy="474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b="1" spc="478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 ANH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66418" y="6457388"/>
            <a:ext cx="2994560" cy="963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b="1" spc="478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 NGỌC TRỌNG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704642" y="6457388"/>
            <a:ext cx="2554658" cy="963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spc="478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TRẦN THỊ BẢO NGÂN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3950" y="7468118"/>
            <a:ext cx="2459408" cy="871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(Trưởng nhóm)</a:t>
            </a:r>
          </a:p>
          <a:p>
            <a:pPr algn="ctr">
              <a:lnSpc>
                <a:spcPts val="3500"/>
              </a:lnSpc>
            </a:pPr>
            <a:endParaRPr lang="en-US" sz="2500" b="1">
              <a:solidFill>
                <a:srgbClr val="2B4B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08659" y="3173818"/>
            <a:ext cx="1489991" cy="20958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308835A-68DE-4968-BB5C-24FC7A8F3AF8}"/>
              </a:ext>
            </a:extLst>
          </p:cNvPr>
          <p:cNvSpPr txBox="1"/>
          <p:nvPr/>
        </p:nvSpPr>
        <p:spPr>
          <a:xfrm>
            <a:off x="2133081" y="553086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3CFB76-469C-44DC-B779-B7EFDEE5F9CB}"/>
              </a:ext>
            </a:extLst>
          </p:cNvPr>
          <p:cNvSpPr txBox="1"/>
          <p:nvPr/>
        </p:nvSpPr>
        <p:spPr>
          <a:xfrm>
            <a:off x="12530301" y="5530859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73B28C-2EDE-4563-9F8D-294FBC8E716F}"/>
              </a:ext>
            </a:extLst>
          </p:cNvPr>
          <p:cNvSpPr txBox="1"/>
          <p:nvPr/>
        </p:nvSpPr>
        <p:spPr>
          <a:xfrm>
            <a:off x="8996464" y="553086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98AB7F-703B-4BD8-B350-948181C3526F}"/>
              </a:ext>
            </a:extLst>
          </p:cNvPr>
          <p:cNvSpPr txBox="1"/>
          <p:nvPr/>
        </p:nvSpPr>
        <p:spPr>
          <a:xfrm>
            <a:off x="5606119" y="553086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81A943-F5D4-4781-B535-A4976D315196}"/>
              </a:ext>
            </a:extLst>
          </p:cNvPr>
          <p:cNvSpPr txBox="1"/>
          <p:nvPr/>
        </p:nvSpPr>
        <p:spPr>
          <a:xfrm>
            <a:off x="15769942" y="5530859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86D0127-7B47-486E-B033-C4C79A9A8884}"/>
              </a:ext>
            </a:extLst>
          </p:cNvPr>
          <p:cNvCxnSpPr/>
          <p:nvPr/>
        </p:nvCxnSpPr>
        <p:spPr>
          <a:xfrm>
            <a:off x="3098650" y="5915579"/>
            <a:ext cx="199587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E29A2C6-F921-4D26-9B6D-1E7F5FF8045C}"/>
              </a:ext>
            </a:extLst>
          </p:cNvPr>
          <p:cNvCxnSpPr/>
          <p:nvPr/>
        </p:nvCxnSpPr>
        <p:spPr>
          <a:xfrm>
            <a:off x="13508694" y="5915579"/>
            <a:ext cx="199587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480172C-1477-42FF-81CF-0531091A4CAD}"/>
              </a:ext>
            </a:extLst>
          </p:cNvPr>
          <p:cNvCxnSpPr/>
          <p:nvPr/>
        </p:nvCxnSpPr>
        <p:spPr>
          <a:xfrm>
            <a:off x="10022832" y="5915579"/>
            <a:ext cx="199587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FDE223C-3328-4CF8-B8C2-4E2A9A514214}"/>
              </a:ext>
            </a:extLst>
          </p:cNvPr>
          <p:cNvCxnSpPr/>
          <p:nvPr/>
        </p:nvCxnSpPr>
        <p:spPr>
          <a:xfrm>
            <a:off x="6584512" y="5918038"/>
            <a:ext cx="199587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/>
      <p:bldP spid="25" grpId="0"/>
      <p:bldP spid="26" grpId="0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hiết kế không tên (3)">
            <a:hlinkClick r:id="" action="ppaction://media"/>
            <a:extLst>
              <a:ext uri="{FF2B5EF4-FFF2-40B4-BE49-F238E27FC236}">
                <a16:creationId xmlns:a16="http://schemas.microsoft.com/office/drawing/2014/main" id="{9900045B-B0BA-450B-9ABE-66E577CCCA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99443" y="7943850"/>
            <a:ext cx="8489114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 b="1" dirty="0">
                <a:solidFill>
                  <a:srgbClr val="F7B4A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KẾT LUẬN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851762" y="1107504"/>
            <a:ext cx="3489749" cy="28615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90793" y="4342477"/>
            <a:ext cx="4618653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837922" y="1460586"/>
            <a:ext cx="9421378" cy="7440340"/>
            <a:chOff x="0" y="-99060"/>
            <a:chExt cx="12561837" cy="9920453"/>
          </a:xfrm>
        </p:grpSpPr>
        <p:sp>
          <p:nvSpPr>
            <p:cNvPr id="5" name="TextBox 5"/>
            <p:cNvSpPr txBox="1"/>
            <p:nvPr/>
          </p:nvSpPr>
          <p:spPr>
            <a:xfrm>
              <a:off x="0" y="2359008"/>
              <a:ext cx="12380964" cy="7462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55"/>
                </a:lnSpc>
              </a:pP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Sau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một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thời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gian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thực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hiện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đề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tài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này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,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cùng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với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sự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hướng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dẫn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giảng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viên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chúng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em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đã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hiểu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được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phần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nào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về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mua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bán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 laptop qua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mạng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và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việc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thiết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kế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và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lập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/>
                </a:rPr>
                <a:t>trình</a:t>
              </a:r>
              <a:r>
                <a:rPr lang="en-US" sz="2825" dirty="0">
                  <a:solidFill>
                    <a:srgbClr val="2B4B82"/>
                  </a:solidFill>
                  <a:latin typeface="Josefin Sans Regular"/>
                </a:rPr>
                <a:t> website.</a:t>
              </a:r>
              <a:r>
                <a:rPr lang="en-US" sz="2825" dirty="0">
                  <a:solidFill>
                    <a:srgbClr val="2B4B82"/>
                  </a:solidFill>
                  <a:latin typeface="Arimo"/>
                </a:rPr>
                <a:t> </a:t>
              </a:r>
            </a:p>
            <a:p>
              <a:pPr>
                <a:lnSpc>
                  <a:spcPts val="3955"/>
                </a:lnSpc>
              </a:pP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Mặc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dù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chúng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em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muốn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làm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cho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chương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trình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này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tối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ưu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và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khả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thi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hơn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nữa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nhưng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trình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độ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của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chúng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em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còn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hạn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chế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nên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không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thể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không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tránh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được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những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sai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thiếu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sót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,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mong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thầy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thông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cảm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.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Rất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mong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được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ý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kiến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đóng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góp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bổ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sung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từ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thầy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và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các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bạn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.</a:t>
              </a:r>
            </a:p>
            <a:p>
              <a:pPr>
                <a:lnSpc>
                  <a:spcPts val="3955"/>
                </a:lnSpc>
              </a:pP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Nhóm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em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xin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chân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thành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cảm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 </a:t>
              </a:r>
              <a:r>
                <a:rPr lang="en-US" sz="2825" dirty="0" err="1">
                  <a:solidFill>
                    <a:srgbClr val="2B4B82"/>
                  </a:solidFill>
                  <a:latin typeface="Josefin Sans Regular" panose="020B0604020202020204" charset="0"/>
                </a:rPr>
                <a:t>ơn</a:t>
              </a:r>
              <a:r>
                <a:rPr lang="en-US" sz="2825" dirty="0">
                  <a:solidFill>
                    <a:srgbClr val="2B4B82"/>
                  </a:solidFill>
                  <a:latin typeface="Josefin Sans Regular" panose="020B0604020202020204" charset="0"/>
                </a:rPr>
                <a:t>.</a:t>
              </a:r>
            </a:p>
            <a:p>
              <a:pPr>
                <a:lnSpc>
                  <a:spcPts val="3954"/>
                </a:lnSpc>
              </a:pPr>
              <a:endParaRPr lang="en-US" sz="2825" dirty="0">
                <a:solidFill>
                  <a:srgbClr val="2B4B82"/>
                </a:solidFill>
                <a:latin typeface="Arimo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80873" y="-99060"/>
              <a:ext cx="12380964" cy="1060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4800" b="1" dirty="0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5. KẾT LUẬN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6108" y="2697689"/>
            <a:ext cx="7916421" cy="4891621"/>
            <a:chOff x="0" y="0"/>
            <a:chExt cx="10555228" cy="6522162"/>
          </a:xfrm>
        </p:grpSpPr>
        <p:sp>
          <p:nvSpPr>
            <p:cNvPr id="3" name="TextBox 3"/>
            <p:cNvSpPr txBox="1"/>
            <p:nvPr/>
          </p:nvSpPr>
          <p:spPr>
            <a:xfrm>
              <a:off x="0" y="177588"/>
              <a:ext cx="10555228" cy="3981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19"/>
                </a:lnSpc>
              </a:pPr>
              <a:r>
                <a:rPr lang="en-US" sz="8000" b="1" spc="-88" dirty="0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Xin </a:t>
              </a:r>
              <a:r>
                <a:rPr lang="en-US" sz="8000" b="1" spc="-88" dirty="0" err="1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cảm</a:t>
              </a:r>
              <a:r>
                <a:rPr lang="en-US" sz="8000" b="1" spc="-88" dirty="0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8000" b="1" spc="-88" dirty="0" err="1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ơn</a:t>
              </a:r>
              <a:r>
                <a:rPr lang="en-US" sz="8000" b="1" spc="-88" dirty="0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8000" b="1" spc="-88" dirty="0" err="1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thầy</a:t>
              </a:r>
              <a:r>
                <a:rPr lang="en-US" sz="8000" b="1" spc="-88" dirty="0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8000" b="1" spc="-88" dirty="0" err="1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sz="8000" b="1" spc="-88" dirty="0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8000" b="1" spc="-88" dirty="0" err="1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en-US" sz="8000" b="1" spc="-88" dirty="0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8000" b="1" spc="-88" dirty="0" err="1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bạn</a:t>
              </a:r>
              <a:r>
                <a:rPr lang="en-US" sz="8000" b="1" spc="-88" dirty="0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8000" b="1" spc="-88" dirty="0" err="1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đã</a:t>
              </a:r>
              <a:r>
                <a:rPr lang="en-US" sz="8000" b="1" spc="-88" dirty="0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8000" b="1" spc="-88" dirty="0" err="1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lắng</a:t>
              </a:r>
              <a:r>
                <a:rPr lang="en-US" sz="8000" b="1" spc="-88" dirty="0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8000" b="1" spc="-88" dirty="0" err="1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nghe</a:t>
              </a:r>
              <a:r>
                <a:rPr lang="en-US" sz="8000" b="1" spc="-88" dirty="0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134687"/>
              <a:ext cx="10555228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2B4B82"/>
                  </a:solidFill>
                  <a:latin typeface="Josefin Sans Regular"/>
                </a:rPr>
                <a:t>Hy </a:t>
              </a:r>
              <a:r>
                <a:rPr lang="en-US" sz="3000" dirty="0" err="1">
                  <a:solidFill>
                    <a:srgbClr val="2B4B82"/>
                  </a:solidFill>
                  <a:latin typeface="Josefin Sans Regular"/>
                </a:rPr>
                <a:t>vọng</a:t>
              </a:r>
              <a:r>
                <a:rPr lang="en-US" sz="30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 Regular"/>
                </a:rPr>
                <a:t>thầy</a:t>
              </a:r>
              <a:r>
                <a:rPr lang="en-US" sz="30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 Regular"/>
                </a:rPr>
                <a:t>và</a:t>
              </a:r>
              <a:r>
                <a:rPr lang="en-US" sz="30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 Regular"/>
                </a:rPr>
                <a:t>các</a:t>
              </a:r>
              <a:r>
                <a:rPr lang="en-US" sz="30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 Regular"/>
                </a:rPr>
                <a:t>bạn</a:t>
              </a:r>
              <a:r>
                <a:rPr lang="en-US" sz="30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 Regular"/>
                </a:rPr>
                <a:t>hài</a:t>
              </a:r>
              <a:r>
                <a:rPr lang="en-US" sz="30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 Regular"/>
                </a:rPr>
                <a:t>lòng</a:t>
              </a:r>
              <a:r>
                <a:rPr lang="en-US" sz="30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 Regular"/>
                </a:rPr>
                <a:t>với</a:t>
              </a:r>
              <a:r>
                <a:rPr lang="en-US" sz="30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 Regular"/>
                </a:rPr>
                <a:t>bài</a:t>
              </a:r>
              <a:r>
                <a:rPr lang="en-US" sz="30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 Regular"/>
                </a:rPr>
                <a:t>báo</a:t>
              </a:r>
              <a:r>
                <a:rPr lang="en-US" sz="30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 Regular"/>
                </a:rPr>
                <a:t>cáo</a:t>
              </a:r>
              <a:r>
                <a:rPr lang="en-US" sz="30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 Regular"/>
                </a:rPr>
                <a:t>này</a:t>
              </a:r>
              <a:r>
                <a:rPr lang="en-US" sz="30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 Regular"/>
                </a:rPr>
                <a:t>của</a:t>
              </a:r>
              <a:r>
                <a:rPr lang="en-US" sz="30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 Regular"/>
                </a:rPr>
                <a:t>nhóm</a:t>
              </a:r>
              <a:r>
                <a:rPr lang="en-US" sz="30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3000" dirty="0" err="1">
                  <a:solidFill>
                    <a:srgbClr val="2B4B82"/>
                  </a:solidFill>
                  <a:latin typeface="Josefin Sans Regular"/>
                </a:rPr>
                <a:t>em</a:t>
              </a:r>
              <a:r>
                <a:rPr lang="en-US" sz="3000" dirty="0">
                  <a:solidFill>
                    <a:srgbClr val="2B4B82"/>
                  </a:solidFill>
                  <a:latin typeface="Josefin Sans Regular"/>
                </a:rPr>
                <a:t>.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54137" y="3018272"/>
            <a:ext cx="7411325" cy="46354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65100" y="8613636"/>
            <a:ext cx="4338720" cy="271367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76014" y="7483497"/>
            <a:ext cx="3289448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20348" y="712171"/>
            <a:ext cx="3289448" cy="205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Thiết kế không tên">
            <a:hlinkClick r:id="" action="ppaction://media"/>
            <a:extLst>
              <a:ext uri="{FF2B5EF4-FFF2-40B4-BE49-F238E27FC236}">
                <a16:creationId xmlns:a16="http://schemas.microsoft.com/office/drawing/2014/main" id="{CD3A324A-303B-4A6A-B9FF-A5A2508237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65828"/>
          <a:stretch/>
        </p:blipFill>
        <p:spPr>
          <a:xfrm>
            <a:off x="0" y="-1"/>
            <a:ext cx="18288000" cy="2479855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495138" y="4128117"/>
            <a:ext cx="3297725" cy="5502615"/>
            <a:chOff x="0" y="0"/>
            <a:chExt cx="4396967" cy="6840244"/>
          </a:xfrm>
        </p:grpSpPr>
        <p:sp>
          <p:nvSpPr>
            <p:cNvPr id="3" name="AutoShape 3"/>
            <p:cNvSpPr/>
            <p:nvPr/>
          </p:nvSpPr>
          <p:spPr>
            <a:xfrm>
              <a:off x="0" y="1664599"/>
              <a:ext cx="4396967" cy="5175645"/>
            </a:xfrm>
            <a:prstGeom prst="rect">
              <a:avLst/>
            </a:prstGeom>
            <a:solidFill>
              <a:srgbClr val="37C9EF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0" y="0"/>
              <a:ext cx="4396967" cy="2112223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37413" y="403529"/>
              <a:ext cx="2522141" cy="2522141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146520" y="613352"/>
              <a:ext cx="2102494" cy="210249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4090587" y="4128117"/>
            <a:ext cx="3297725" cy="5502615"/>
            <a:chOff x="0" y="0"/>
            <a:chExt cx="4396967" cy="6840244"/>
          </a:xfrm>
        </p:grpSpPr>
        <p:sp>
          <p:nvSpPr>
            <p:cNvPr id="8" name="AutoShape 8"/>
            <p:cNvSpPr/>
            <p:nvPr/>
          </p:nvSpPr>
          <p:spPr>
            <a:xfrm>
              <a:off x="0" y="1664599"/>
              <a:ext cx="4396967" cy="5175645"/>
            </a:xfrm>
            <a:prstGeom prst="rect">
              <a:avLst/>
            </a:prstGeom>
            <a:solidFill>
              <a:srgbClr val="86EAE9"/>
            </a:solidFill>
          </p:spPr>
        </p:sp>
        <p:sp>
          <p:nvSpPr>
            <p:cNvPr id="9" name="AutoShape 9"/>
            <p:cNvSpPr/>
            <p:nvPr/>
          </p:nvSpPr>
          <p:spPr>
            <a:xfrm>
              <a:off x="0" y="0"/>
              <a:ext cx="4396967" cy="2112223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37413" y="403529"/>
              <a:ext cx="2522141" cy="2522141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1146520" y="613352"/>
              <a:ext cx="2102494" cy="2102494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0792862" y="4128117"/>
            <a:ext cx="3297725" cy="5502615"/>
            <a:chOff x="0" y="0"/>
            <a:chExt cx="4396967" cy="6840244"/>
          </a:xfrm>
        </p:grpSpPr>
        <p:sp>
          <p:nvSpPr>
            <p:cNvPr id="13" name="AutoShape 13"/>
            <p:cNvSpPr/>
            <p:nvPr/>
          </p:nvSpPr>
          <p:spPr>
            <a:xfrm>
              <a:off x="0" y="1664599"/>
              <a:ext cx="4396967" cy="5175645"/>
            </a:xfrm>
            <a:prstGeom prst="rect">
              <a:avLst/>
            </a:prstGeom>
            <a:solidFill>
              <a:srgbClr val="3EDAD8"/>
            </a:solidFill>
          </p:spPr>
        </p:sp>
        <p:sp>
          <p:nvSpPr>
            <p:cNvPr id="14" name="AutoShape 14"/>
            <p:cNvSpPr/>
            <p:nvPr/>
          </p:nvSpPr>
          <p:spPr>
            <a:xfrm>
              <a:off x="0" y="0"/>
              <a:ext cx="4396967" cy="2112223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37413" y="403529"/>
              <a:ext cx="2522141" cy="2522141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1146520" y="613352"/>
              <a:ext cx="2102494" cy="2102494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4197413" y="4128117"/>
            <a:ext cx="3297725" cy="5502615"/>
            <a:chOff x="0" y="0"/>
            <a:chExt cx="4396967" cy="6840244"/>
          </a:xfrm>
        </p:grpSpPr>
        <p:sp>
          <p:nvSpPr>
            <p:cNvPr id="18" name="AutoShape 18"/>
            <p:cNvSpPr/>
            <p:nvPr/>
          </p:nvSpPr>
          <p:spPr>
            <a:xfrm>
              <a:off x="0" y="1664599"/>
              <a:ext cx="4396967" cy="5175645"/>
            </a:xfrm>
            <a:prstGeom prst="rect">
              <a:avLst/>
            </a:prstGeom>
            <a:solidFill>
              <a:srgbClr val="2C92D5"/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0" y="0"/>
              <a:ext cx="4396967" cy="2112223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37413" y="403529"/>
              <a:ext cx="2522141" cy="2522141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1146520" y="613352"/>
              <a:ext cx="2102494" cy="2102494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899688" y="4128117"/>
            <a:ext cx="3297725" cy="5502614"/>
            <a:chOff x="0" y="0"/>
            <a:chExt cx="4396967" cy="7336818"/>
          </a:xfrm>
        </p:grpSpPr>
        <p:sp>
          <p:nvSpPr>
            <p:cNvPr id="23" name="AutoShape 23"/>
            <p:cNvSpPr/>
            <p:nvPr/>
          </p:nvSpPr>
          <p:spPr>
            <a:xfrm>
              <a:off x="0" y="2265561"/>
              <a:ext cx="4396967" cy="5071257"/>
            </a:xfrm>
            <a:prstGeom prst="rect">
              <a:avLst/>
            </a:prstGeom>
            <a:solidFill>
              <a:srgbClr val="13538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AutoShape 24"/>
            <p:cNvSpPr/>
            <p:nvPr/>
          </p:nvSpPr>
          <p:spPr>
            <a:xfrm>
              <a:off x="0" y="0"/>
              <a:ext cx="4396967" cy="2252566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37413" y="403529"/>
              <a:ext cx="2522141" cy="2522141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1146520" y="613352"/>
              <a:ext cx="2102494" cy="2102494"/>
            </a:xfrm>
            <a:prstGeom prst="rect">
              <a:avLst/>
            </a:prstGeom>
          </p:spPr>
        </p:pic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2155644" y="4854964"/>
            <a:ext cx="785812" cy="1105362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2369644" y="4128117"/>
            <a:ext cx="357812" cy="29861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5667369" y="4128117"/>
            <a:ext cx="357812" cy="29861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8965094" y="4128117"/>
            <a:ext cx="357812" cy="29861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12262819" y="4128117"/>
            <a:ext cx="357812" cy="29861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>
            <a:fillRect/>
          </a:stretch>
        </p:blipFill>
        <p:spPr>
          <a:xfrm>
            <a:off x="15560544" y="4128117"/>
            <a:ext cx="357812" cy="29861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2048819" y="4854964"/>
            <a:ext cx="785812" cy="1105362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8751094" y="4854964"/>
            <a:ext cx="785812" cy="1105362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5503103" y="4854964"/>
            <a:ext cx="785812" cy="1105362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15209253" y="4766941"/>
            <a:ext cx="1060393" cy="1110888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541623" y="1277353"/>
            <a:ext cx="12845108" cy="1100087"/>
            <a:chOff x="-479528" y="331537"/>
            <a:chExt cx="17126810" cy="1466784"/>
          </a:xfrm>
        </p:grpSpPr>
        <p:sp>
          <p:nvSpPr>
            <p:cNvPr id="38" name="TextBox 38"/>
            <p:cNvSpPr txBox="1"/>
            <p:nvPr/>
          </p:nvSpPr>
          <p:spPr>
            <a:xfrm>
              <a:off x="-479528" y="331537"/>
              <a:ext cx="16647282" cy="1088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29"/>
                </a:lnSpc>
              </a:pPr>
              <a:r>
                <a:rPr lang="en-US" sz="5099" b="1" spc="152" dirty="0">
                  <a:solidFill>
                    <a:srgbClr val="31356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BẢNG PHÂN CÔNG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210099"/>
              <a:ext cx="16647282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032915" y="3052122"/>
            <a:ext cx="3031270" cy="107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5"/>
              </a:lnSpc>
              <a:spcBef>
                <a:spcPct val="0"/>
              </a:spcBef>
            </a:pPr>
            <a:r>
              <a:rPr lang="en-US" sz="3089" b="1" u="none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 ĐỨC TIN</a:t>
            </a:r>
          </a:p>
          <a:p>
            <a:pPr marL="0" lvl="0" indent="0" algn="ctr">
              <a:lnSpc>
                <a:spcPts val="4325"/>
              </a:lnSpc>
              <a:spcBef>
                <a:spcPct val="0"/>
              </a:spcBef>
            </a:pPr>
            <a:r>
              <a:rPr lang="en-US" sz="3089" b="1" u="none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089" b="1" u="none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Trưởng</a:t>
            </a:r>
            <a:r>
              <a:rPr lang="en-US" sz="3089" b="1" u="none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89" b="1" u="none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3089" b="1" u="none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936487" y="3052122"/>
            <a:ext cx="3819576" cy="107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5"/>
              </a:lnSpc>
              <a:spcBef>
                <a:spcPct val="0"/>
              </a:spcBef>
            </a:pPr>
            <a:r>
              <a:rPr lang="en-US" sz="3089" b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PHAN QUANG THẮNG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219387" y="3066408"/>
            <a:ext cx="3819576" cy="503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5"/>
              </a:lnSpc>
              <a:spcBef>
                <a:spcPct val="0"/>
              </a:spcBef>
            </a:pPr>
            <a:r>
              <a:rPr lang="en-US" sz="3089" b="1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 ANH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654987" y="3052121"/>
            <a:ext cx="3573475" cy="503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5"/>
              </a:lnSpc>
              <a:spcBef>
                <a:spcPct val="0"/>
              </a:spcBef>
            </a:pPr>
            <a:r>
              <a:rPr lang="en-US" sz="3089" b="1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 NGỌC TRỌNG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090049" y="3066408"/>
            <a:ext cx="3297725" cy="107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5"/>
              </a:lnSpc>
              <a:spcBef>
                <a:spcPct val="0"/>
              </a:spcBef>
            </a:pPr>
            <a:r>
              <a:rPr lang="en-US" sz="3089" b="1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TRẦN THỊ BẢO NGÂN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7224416" y="9630732"/>
            <a:ext cx="3839167" cy="1312536"/>
            <a:chOff x="0" y="0"/>
            <a:chExt cx="5118890" cy="1750048"/>
          </a:xfrm>
        </p:grpSpPr>
        <p:grpSp>
          <p:nvGrpSpPr>
            <p:cNvPr id="46" name="Group 46"/>
            <p:cNvGrpSpPr>
              <a:grpSpLocks noChangeAspect="1"/>
            </p:cNvGrpSpPr>
            <p:nvPr/>
          </p:nvGrpSpPr>
          <p:grpSpPr>
            <a:xfrm>
              <a:off x="0" y="0"/>
              <a:ext cx="5118890" cy="1750048"/>
              <a:chOff x="0" y="0"/>
              <a:chExt cx="6604000" cy="2257778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16351" y="0"/>
                <a:ext cx="2570727" cy="2257821"/>
              </a:xfrm>
              <a:custGeom>
                <a:avLst/>
                <a:gdLst/>
                <a:ahLst/>
                <a:cxnLst/>
                <a:rect l="l" t="t" r="r" b="b"/>
                <a:pathLst>
                  <a:path w="2570727" h="2257821">
                    <a:moveTo>
                      <a:pt x="618649" y="0"/>
                    </a:moveTo>
                    <a:lnTo>
                      <a:pt x="618649" y="0"/>
                    </a:lnTo>
                    <a:cubicBezTo>
                      <a:pt x="562511" y="0"/>
                      <a:pt x="508673" y="22301"/>
                      <a:pt x="468978" y="61996"/>
                    </a:cubicBezTo>
                    <a:cubicBezTo>
                      <a:pt x="429283" y="101691"/>
                      <a:pt x="406982" y="155529"/>
                      <a:pt x="406982" y="211667"/>
                    </a:cubicBezTo>
                    <a:lnTo>
                      <a:pt x="406982" y="282222"/>
                    </a:lnTo>
                    <a:cubicBezTo>
                      <a:pt x="407503" y="398753"/>
                      <a:pt x="502117" y="492944"/>
                      <a:pt x="618649" y="492944"/>
                    </a:cubicBezTo>
                    <a:cubicBezTo>
                      <a:pt x="735181" y="492944"/>
                      <a:pt x="829794" y="398753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close/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5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3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5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1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close/>
                    <a:moveTo>
                      <a:pt x="1952149" y="0"/>
                    </a:moveTo>
                    <a:lnTo>
                      <a:pt x="1952149" y="0"/>
                    </a:lnTo>
                    <a:cubicBezTo>
                      <a:pt x="1896012" y="0"/>
                      <a:pt x="1842173" y="22301"/>
                      <a:pt x="1802478" y="61996"/>
                    </a:cubicBezTo>
                    <a:cubicBezTo>
                      <a:pt x="1762783" y="101691"/>
                      <a:pt x="1740482" y="155529"/>
                      <a:pt x="1740482" y="211667"/>
                    </a:cubicBezTo>
                    <a:lnTo>
                      <a:pt x="1740482" y="282222"/>
                    </a:lnTo>
                    <a:cubicBezTo>
                      <a:pt x="1741003" y="398753"/>
                      <a:pt x="1835617" y="492944"/>
                      <a:pt x="1952149" y="492944"/>
                    </a:cubicBezTo>
                    <a:cubicBezTo>
                      <a:pt x="2068681" y="492944"/>
                      <a:pt x="2163295" y="398753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155529"/>
                      <a:pt x="2141515" y="101691"/>
                      <a:pt x="2101820" y="61996"/>
                    </a:cubicBezTo>
                    <a:cubicBezTo>
                      <a:pt x="2062125" y="22301"/>
                      <a:pt x="2008286" y="0"/>
                      <a:pt x="1952149" y="0"/>
                    </a:cubicBezTo>
                    <a:close/>
                    <a:moveTo>
                      <a:pt x="1732933" y="969998"/>
                    </a:moveTo>
                    <a:cubicBezTo>
                      <a:pt x="1734132" y="961884"/>
                      <a:pt x="1722702" y="958709"/>
                      <a:pt x="1719527" y="966258"/>
                    </a:cubicBezTo>
                    <a:lnTo>
                      <a:pt x="1565505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0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5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4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4" y="564437"/>
                      <a:pt x="2262480" y="634683"/>
                      <a:pt x="2305350" y="741821"/>
                    </a:cubicBezTo>
                    <a:lnTo>
                      <a:pt x="2375482" y="917222"/>
                    </a:lnTo>
                    <a:lnTo>
                      <a:pt x="2566053" y="1361934"/>
                    </a:lnTo>
                    <a:cubicBezTo>
                      <a:pt x="2570727" y="1372839"/>
                      <a:pt x="2569607" y="1385363"/>
                      <a:pt x="2563072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4" y="1325598"/>
                    </a:cubicBezTo>
                    <a:lnTo>
                      <a:pt x="2184841" y="966258"/>
                    </a:lnTo>
                    <a:cubicBezTo>
                      <a:pt x="2181596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3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800" y="2257786"/>
                      <a:pt x="2084923" y="2207921"/>
                      <a:pt x="2073575" y="2139879"/>
                    </a:cubicBezTo>
                    <a:lnTo>
                      <a:pt x="1959205" y="1452880"/>
                    </a:lnTo>
                    <a:cubicBezTo>
                      <a:pt x="1957864" y="1444978"/>
                      <a:pt x="1946575" y="1444978"/>
                      <a:pt x="1945234" y="1452880"/>
                    </a:cubicBezTo>
                    <a:lnTo>
                      <a:pt x="1830793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5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2683351" y="0"/>
                <a:ext cx="3904227" cy="2257821"/>
              </a:xfrm>
              <a:custGeom>
                <a:avLst/>
                <a:gdLst/>
                <a:ahLst/>
                <a:cxnLst/>
                <a:rect l="l" t="t" r="r" b="b"/>
                <a:pathLst>
                  <a:path w="3904227" h="2257821">
                    <a:moveTo>
                      <a:pt x="618649" y="0"/>
                    </a:moveTo>
                    <a:lnTo>
                      <a:pt x="618649" y="0"/>
                    </a:lnTo>
                    <a:cubicBezTo>
                      <a:pt x="562512" y="0"/>
                      <a:pt x="508673" y="22301"/>
                      <a:pt x="468978" y="61996"/>
                    </a:cubicBezTo>
                    <a:cubicBezTo>
                      <a:pt x="429283" y="101691"/>
                      <a:pt x="406982" y="155529"/>
                      <a:pt x="406982" y="211667"/>
                    </a:cubicBezTo>
                    <a:lnTo>
                      <a:pt x="406982" y="282222"/>
                    </a:lnTo>
                    <a:cubicBezTo>
                      <a:pt x="407503" y="398753"/>
                      <a:pt x="502117" y="492944"/>
                      <a:pt x="618649" y="492944"/>
                    </a:cubicBezTo>
                    <a:cubicBezTo>
                      <a:pt x="735181" y="492944"/>
                      <a:pt x="829794" y="398753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close/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3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2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4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close/>
                    <a:moveTo>
                      <a:pt x="1952149" y="0"/>
                    </a:moveTo>
                    <a:cubicBezTo>
                      <a:pt x="1835249" y="0"/>
                      <a:pt x="1740482" y="94766"/>
                      <a:pt x="1740482" y="211667"/>
                    </a:cubicBezTo>
                    <a:lnTo>
                      <a:pt x="1740482" y="282222"/>
                    </a:lnTo>
                    <a:cubicBezTo>
                      <a:pt x="1741004" y="398753"/>
                      <a:pt x="1835617" y="492944"/>
                      <a:pt x="1952149" y="492944"/>
                    </a:cubicBezTo>
                    <a:cubicBezTo>
                      <a:pt x="2068681" y="492944"/>
                      <a:pt x="2163294" y="398753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94766"/>
                      <a:pt x="2069049" y="0"/>
                      <a:pt x="1952149" y="0"/>
                    </a:cubicBezTo>
                    <a:close/>
                    <a:moveTo>
                      <a:pt x="1732933" y="969998"/>
                    </a:moveTo>
                    <a:cubicBezTo>
                      <a:pt x="1734132" y="961884"/>
                      <a:pt x="1722702" y="958709"/>
                      <a:pt x="1719527" y="966258"/>
                    </a:cubicBezTo>
                    <a:lnTo>
                      <a:pt x="1565504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1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4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5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3" y="564437"/>
                      <a:pt x="2262480" y="634683"/>
                      <a:pt x="2305350" y="741821"/>
                    </a:cubicBezTo>
                    <a:lnTo>
                      <a:pt x="2375482" y="917222"/>
                    </a:lnTo>
                    <a:lnTo>
                      <a:pt x="2566053" y="1361934"/>
                    </a:lnTo>
                    <a:cubicBezTo>
                      <a:pt x="2570728" y="1372839"/>
                      <a:pt x="2569608" y="1385363"/>
                      <a:pt x="2563072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4" y="1325598"/>
                    </a:cubicBezTo>
                    <a:lnTo>
                      <a:pt x="2184841" y="966258"/>
                    </a:lnTo>
                    <a:cubicBezTo>
                      <a:pt x="2181596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2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800" y="2257786"/>
                      <a:pt x="2084923" y="2207921"/>
                      <a:pt x="2073575" y="2139879"/>
                    </a:cubicBezTo>
                    <a:lnTo>
                      <a:pt x="1959204" y="1452880"/>
                    </a:lnTo>
                    <a:cubicBezTo>
                      <a:pt x="1957864" y="1444978"/>
                      <a:pt x="1946575" y="1444978"/>
                      <a:pt x="1945235" y="1452880"/>
                    </a:cubicBezTo>
                    <a:lnTo>
                      <a:pt x="1830794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6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  <a:close/>
                    <a:moveTo>
                      <a:pt x="3285649" y="0"/>
                    </a:moveTo>
                    <a:cubicBezTo>
                      <a:pt x="3168749" y="0"/>
                      <a:pt x="3073982" y="94766"/>
                      <a:pt x="3073982" y="211667"/>
                    </a:cubicBezTo>
                    <a:lnTo>
                      <a:pt x="3073982" y="282222"/>
                    </a:lnTo>
                    <a:cubicBezTo>
                      <a:pt x="3074504" y="398753"/>
                      <a:pt x="3169117" y="492944"/>
                      <a:pt x="3285649" y="492944"/>
                    </a:cubicBezTo>
                    <a:cubicBezTo>
                      <a:pt x="3402181" y="492944"/>
                      <a:pt x="3496794" y="398753"/>
                      <a:pt x="3497316" y="282222"/>
                    </a:cubicBezTo>
                    <a:lnTo>
                      <a:pt x="3497316" y="211667"/>
                    </a:lnTo>
                    <a:cubicBezTo>
                      <a:pt x="3497316" y="94766"/>
                      <a:pt x="3402549" y="0"/>
                      <a:pt x="3285649" y="0"/>
                    </a:cubicBezTo>
                    <a:close/>
                    <a:moveTo>
                      <a:pt x="3066433" y="969998"/>
                    </a:moveTo>
                    <a:cubicBezTo>
                      <a:pt x="3067632" y="961884"/>
                      <a:pt x="3056202" y="958709"/>
                      <a:pt x="3053027" y="966258"/>
                    </a:cubicBezTo>
                    <a:lnTo>
                      <a:pt x="2899004" y="1325598"/>
                    </a:lnTo>
                    <a:cubicBezTo>
                      <a:pt x="2876748" y="1377518"/>
                      <a:pt x="2825672" y="1411161"/>
                      <a:pt x="2769182" y="1411111"/>
                    </a:cubicBezTo>
                    <a:lnTo>
                      <a:pt x="2704130" y="1411111"/>
                    </a:lnTo>
                    <a:cubicBezTo>
                      <a:pt x="2692266" y="1411122"/>
                      <a:pt x="2681191" y="1405168"/>
                      <a:pt x="2674655" y="1395265"/>
                    </a:cubicBezTo>
                    <a:cubicBezTo>
                      <a:pt x="2668120" y="1385363"/>
                      <a:pt x="2667000" y="1372839"/>
                      <a:pt x="2671674" y="1361934"/>
                    </a:cubicBezTo>
                    <a:lnTo>
                      <a:pt x="2862316" y="917222"/>
                    </a:lnTo>
                    <a:lnTo>
                      <a:pt x="2932448" y="741821"/>
                    </a:lnTo>
                    <a:cubicBezTo>
                      <a:pt x="2975318" y="634683"/>
                      <a:pt x="3079095" y="564437"/>
                      <a:pt x="3194491" y="564444"/>
                    </a:cubicBezTo>
                    <a:lnTo>
                      <a:pt x="3376807" y="564444"/>
                    </a:lnTo>
                    <a:cubicBezTo>
                      <a:pt x="3492203" y="564437"/>
                      <a:pt x="3595980" y="634683"/>
                      <a:pt x="3638850" y="741821"/>
                    </a:cubicBezTo>
                    <a:lnTo>
                      <a:pt x="3708982" y="917222"/>
                    </a:lnTo>
                    <a:lnTo>
                      <a:pt x="3899553" y="1361934"/>
                    </a:lnTo>
                    <a:cubicBezTo>
                      <a:pt x="3904228" y="1372839"/>
                      <a:pt x="3903107" y="1385363"/>
                      <a:pt x="3896572" y="1395265"/>
                    </a:cubicBezTo>
                    <a:cubicBezTo>
                      <a:pt x="3890037" y="1405168"/>
                      <a:pt x="3878962" y="1411122"/>
                      <a:pt x="3867097" y="1411111"/>
                    </a:cubicBezTo>
                    <a:lnTo>
                      <a:pt x="3802045" y="1411111"/>
                    </a:lnTo>
                    <a:cubicBezTo>
                      <a:pt x="3745607" y="1411105"/>
                      <a:pt x="3694601" y="1377471"/>
                      <a:pt x="3672364" y="1325598"/>
                    </a:cubicBezTo>
                    <a:lnTo>
                      <a:pt x="3518341" y="966258"/>
                    </a:lnTo>
                    <a:cubicBezTo>
                      <a:pt x="3515096" y="958709"/>
                      <a:pt x="3503736" y="961884"/>
                      <a:pt x="3504865" y="969998"/>
                    </a:cubicBezTo>
                    <a:lnTo>
                      <a:pt x="3567871" y="1411111"/>
                    </a:lnTo>
                    <a:lnTo>
                      <a:pt x="3635252" y="2219607"/>
                    </a:lnTo>
                    <a:cubicBezTo>
                      <a:pt x="3636060" y="2229429"/>
                      <a:pt x="3632722" y="2239141"/>
                      <a:pt x="3626048" y="2246392"/>
                    </a:cubicBezTo>
                    <a:cubicBezTo>
                      <a:pt x="3619374" y="2253643"/>
                      <a:pt x="3609970" y="2257771"/>
                      <a:pt x="3600115" y="2257778"/>
                    </a:cubicBezTo>
                    <a:lnTo>
                      <a:pt x="3546281" y="2257778"/>
                    </a:lnTo>
                    <a:cubicBezTo>
                      <a:pt x="3477300" y="2257786"/>
                      <a:pt x="3418423" y="2207921"/>
                      <a:pt x="3407075" y="2139879"/>
                    </a:cubicBezTo>
                    <a:lnTo>
                      <a:pt x="3292704" y="1452880"/>
                    </a:lnTo>
                    <a:cubicBezTo>
                      <a:pt x="3291364" y="1444978"/>
                      <a:pt x="3280075" y="1444978"/>
                      <a:pt x="3278735" y="1452880"/>
                    </a:cubicBezTo>
                    <a:lnTo>
                      <a:pt x="3164294" y="2139879"/>
                    </a:lnTo>
                    <a:cubicBezTo>
                      <a:pt x="3152942" y="2207948"/>
                      <a:pt x="3094025" y="2257821"/>
                      <a:pt x="3025017" y="2257778"/>
                    </a:cubicBezTo>
                    <a:lnTo>
                      <a:pt x="2971183" y="2257778"/>
                    </a:lnTo>
                    <a:cubicBezTo>
                      <a:pt x="2961328" y="2257771"/>
                      <a:pt x="2951924" y="2253643"/>
                      <a:pt x="2945250" y="2246392"/>
                    </a:cubicBezTo>
                    <a:cubicBezTo>
                      <a:pt x="2938576" y="2239141"/>
                      <a:pt x="2935238" y="2229429"/>
                      <a:pt x="2936046" y="2219607"/>
                    </a:cubicBezTo>
                    <a:lnTo>
                      <a:pt x="3003427" y="1411111"/>
                    </a:lnTo>
                    <a:lnTo>
                      <a:pt x="3066433" y="969998"/>
                    </a:lnTo>
                    <a:close/>
                  </a:path>
                </a:pathLst>
              </a:custGeom>
              <a:solidFill>
                <a:srgbClr val="494F56"/>
              </a:solidFill>
            </p:spPr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5E933D0-2FB1-48F3-8AA6-869249DA6D93}"/>
              </a:ext>
            </a:extLst>
          </p:cNvPr>
          <p:cNvSpPr txBox="1"/>
          <p:nvPr/>
        </p:nvSpPr>
        <p:spPr>
          <a:xfrm>
            <a:off x="1032915" y="6481664"/>
            <a:ext cx="29032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Frontend: Trang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giỏ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hàng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;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Kiểm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tra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chỉnh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sửa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độ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hoàn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thiện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frontend.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Backend: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Xử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lý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chức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năng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api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giỏ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hàng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đặt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hàng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thanh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toán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lịch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sử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đơn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hàng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người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dùng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.</a:t>
            </a:r>
          </a:p>
          <a:p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18D391-E7B2-4FED-8137-92E5A1EAA704}"/>
              </a:ext>
            </a:extLst>
          </p:cNvPr>
          <p:cNvSpPr txBox="1"/>
          <p:nvPr/>
        </p:nvSpPr>
        <p:spPr>
          <a:xfrm>
            <a:off x="4197412" y="6481662"/>
            <a:ext cx="290328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Frontend: Trang admin; Trang user.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Backend: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Xử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lý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chức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năng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api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đăng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ký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đăng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nhập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admin, user;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Kiểm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tra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chỉnh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sửa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độ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hoàn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thiện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Backend. </a:t>
            </a:r>
          </a:p>
          <a:p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7148DE-33B8-48C4-9207-C3AB79B7C985}"/>
              </a:ext>
            </a:extLst>
          </p:cNvPr>
          <p:cNvSpPr txBox="1"/>
          <p:nvPr/>
        </p:nvSpPr>
        <p:spPr>
          <a:xfrm>
            <a:off x="7628365" y="6481662"/>
            <a:ext cx="290328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Frontend: Trang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sản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phẩm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; Trang chi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tiết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sản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phẩm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Backend: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Xử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lý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chức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năng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api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t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ìm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kiếm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sản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phẩm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theo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tên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,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theo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danh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mục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 ,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hiển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thì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toàn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bộ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sản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phẩm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, chi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tiết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sản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phẩm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Josefin Sans Regular" panose="020B0604020202020204" charset="0"/>
              </a:rPr>
              <a:t>.</a:t>
            </a:r>
            <a:endParaRPr lang="en-US" dirty="0">
              <a:solidFill>
                <a:schemeClr val="bg1"/>
              </a:solidFill>
              <a:latin typeface="Josefin Sans Regular" panose="020B060402020202020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A16D5B-31A3-4EF9-9D27-9339D4424851}"/>
              </a:ext>
            </a:extLst>
          </p:cNvPr>
          <p:cNvSpPr txBox="1"/>
          <p:nvPr/>
        </p:nvSpPr>
        <p:spPr>
          <a:xfrm>
            <a:off x="10926089" y="6581720"/>
            <a:ext cx="290328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Frontend: Trang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giới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thiệu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; Trang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liên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hệ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Backend: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Xử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lý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api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liên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hệ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của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khách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hàng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(feedback), admin feedback.</a:t>
            </a:r>
          </a:p>
          <a:p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30958DE-84D6-40B0-9101-FA6881EF7F49}"/>
              </a:ext>
            </a:extLst>
          </p:cNvPr>
          <p:cNvSpPr txBox="1"/>
          <p:nvPr/>
        </p:nvSpPr>
        <p:spPr>
          <a:xfrm>
            <a:off x="14351804" y="6581720"/>
            <a:ext cx="29032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Frontend: Trang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chủ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Backend: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Xử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lý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api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sản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phẩm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mới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về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;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sản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phẩm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nổi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bật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;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sản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phẩm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bán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chạy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;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danh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mục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sản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phẩm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60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1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seq concurrent="1" nextAc="seek">
              <p:cTn id="142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3" fill="hold">
                      <p:stCondLst>
                        <p:cond delay="0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44" grpId="0"/>
      <p:bldP spid="49" grpId="0"/>
      <p:bldP spid="51" grpId="0"/>
      <p:bldP spid="52" grpId="0"/>
      <p:bldP spid="54" grpId="0"/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Thiết kế không tên">
            <a:hlinkClick r:id="" action="ppaction://media"/>
            <a:extLst>
              <a:ext uri="{FF2B5EF4-FFF2-40B4-BE49-F238E27FC236}">
                <a16:creationId xmlns:a16="http://schemas.microsoft.com/office/drawing/2014/main" id="{CD3A324A-303B-4A6A-B9FF-A5A2508237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65828"/>
          <a:stretch/>
        </p:blipFill>
        <p:spPr>
          <a:xfrm>
            <a:off x="0" y="-1"/>
            <a:ext cx="18288000" cy="2479855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495138" y="4128117"/>
            <a:ext cx="3297725" cy="5502615"/>
            <a:chOff x="0" y="0"/>
            <a:chExt cx="4396967" cy="6840244"/>
          </a:xfrm>
        </p:grpSpPr>
        <p:sp>
          <p:nvSpPr>
            <p:cNvPr id="3" name="AutoShape 3"/>
            <p:cNvSpPr/>
            <p:nvPr/>
          </p:nvSpPr>
          <p:spPr>
            <a:xfrm>
              <a:off x="0" y="1664599"/>
              <a:ext cx="4396967" cy="5175645"/>
            </a:xfrm>
            <a:prstGeom prst="rect">
              <a:avLst/>
            </a:prstGeom>
            <a:solidFill>
              <a:srgbClr val="37C9EF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0" y="0"/>
              <a:ext cx="4396967" cy="2112223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37413" y="403529"/>
              <a:ext cx="2522141" cy="2522141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146520" y="613352"/>
              <a:ext cx="2102494" cy="210249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4090587" y="4128117"/>
            <a:ext cx="3297725" cy="5502615"/>
            <a:chOff x="0" y="0"/>
            <a:chExt cx="4396967" cy="6840244"/>
          </a:xfrm>
        </p:grpSpPr>
        <p:sp>
          <p:nvSpPr>
            <p:cNvPr id="8" name="AutoShape 8"/>
            <p:cNvSpPr/>
            <p:nvPr/>
          </p:nvSpPr>
          <p:spPr>
            <a:xfrm>
              <a:off x="0" y="1664599"/>
              <a:ext cx="4396967" cy="5175645"/>
            </a:xfrm>
            <a:prstGeom prst="rect">
              <a:avLst/>
            </a:prstGeom>
            <a:solidFill>
              <a:srgbClr val="86EAE9"/>
            </a:solidFill>
          </p:spPr>
        </p:sp>
        <p:sp>
          <p:nvSpPr>
            <p:cNvPr id="9" name="AutoShape 9"/>
            <p:cNvSpPr/>
            <p:nvPr/>
          </p:nvSpPr>
          <p:spPr>
            <a:xfrm>
              <a:off x="0" y="0"/>
              <a:ext cx="4396967" cy="2112223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37413" y="403529"/>
              <a:ext cx="2522141" cy="2522141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1146520" y="613352"/>
              <a:ext cx="2102494" cy="2102494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0792862" y="4128117"/>
            <a:ext cx="3297725" cy="5502615"/>
            <a:chOff x="0" y="0"/>
            <a:chExt cx="4396967" cy="6840244"/>
          </a:xfrm>
        </p:grpSpPr>
        <p:sp>
          <p:nvSpPr>
            <p:cNvPr id="13" name="AutoShape 13"/>
            <p:cNvSpPr/>
            <p:nvPr/>
          </p:nvSpPr>
          <p:spPr>
            <a:xfrm>
              <a:off x="0" y="1664599"/>
              <a:ext cx="4396967" cy="5175645"/>
            </a:xfrm>
            <a:prstGeom prst="rect">
              <a:avLst/>
            </a:prstGeom>
            <a:solidFill>
              <a:srgbClr val="3EDAD8"/>
            </a:solidFill>
          </p:spPr>
        </p:sp>
        <p:sp>
          <p:nvSpPr>
            <p:cNvPr id="14" name="AutoShape 14"/>
            <p:cNvSpPr/>
            <p:nvPr/>
          </p:nvSpPr>
          <p:spPr>
            <a:xfrm>
              <a:off x="0" y="0"/>
              <a:ext cx="4396967" cy="2112223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37413" y="403529"/>
              <a:ext cx="2522141" cy="2522141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1146520" y="613352"/>
              <a:ext cx="2102494" cy="2102494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4197413" y="4128117"/>
            <a:ext cx="3297725" cy="5502615"/>
            <a:chOff x="0" y="0"/>
            <a:chExt cx="4396967" cy="6840244"/>
          </a:xfrm>
        </p:grpSpPr>
        <p:sp>
          <p:nvSpPr>
            <p:cNvPr id="18" name="AutoShape 18"/>
            <p:cNvSpPr/>
            <p:nvPr/>
          </p:nvSpPr>
          <p:spPr>
            <a:xfrm>
              <a:off x="0" y="1664599"/>
              <a:ext cx="4396967" cy="5175645"/>
            </a:xfrm>
            <a:prstGeom prst="rect">
              <a:avLst/>
            </a:prstGeom>
            <a:solidFill>
              <a:srgbClr val="2C92D5"/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0" y="0"/>
              <a:ext cx="4396967" cy="2112223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37413" y="403529"/>
              <a:ext cx="2522141" cy="2522141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1146520" y="613352"/>
              <a:ext cx="2102494" cy="2102494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899688" y="4128117"/>
            <a:ext cx="3297725" cy="5502614"/>
            <a:chOff x="0" y="0"/>
            <a:chExt cx="4396967" cy="7336818"/>
          </a:xfrm>
        </p:grpSpPr>
        <p:sp>
          <p:nvSpPr>
            <p:cNvPr id="23" name="AutoShape 23"/>
            <p:cNvSpPr/>
            <p:nvPr/>
          </p:nvSpPr>
          <p:spPr>
            <a:xfrm>
              <a:off x="0" y="2265561"/>
              <a:ext cx="4396967" cy="5071257"/>
            </a:xfrm>
            <a:prstGeom prst="rect">
              <a:avLst/>
            </a:prstGeom>
            <a:solidFill>
              <a:srgbClr val="13538A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AutoShape 24"/>
            <p:cNvSpPr/>
            <p:nvPr/>
          </p:nvSpPr>
          <p:spPr>
            <a:xfrm>
              <a:off x="0" y="0"/>
              <a:ext cx="4396967" cy="2252566"/>
            </a:xfrm>
            <a:prstGeom prst="rect">
              <a:avLst/>
            </a:prstGeom>
            <a:solidFill>
              <a:srgbClr val="FFFFFF"/>
            </a:solidFill>
          </p:spPr>
        </p: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937413" y="403529"/>
              <a:ext cx="2522141" cy="2522141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1146520" y="613352"/>
              <a:ext cx="2102494" cy="2102494"/>
            </a:xfrm>
            <a:prstGeom prst="rect">
              <a:avLst/>
            </a:prstGeom>
          </p:spPr>
        </p:pic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2155644" y="4854964"/>
            <a:ext cx="785812" cy="1105362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2369644" y="4128117"/>
            <a:ext cx="357812" cy="29861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5667369" y="4128117"/>
            <a:ext cx="357812" cy="29861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8965094" y="4128117"/>
            <a:ext cx="357812" cy="29861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12262819" y="4128117"/>
            <a:ext cx="357812" cy="29861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>
            <a:fillRect/>
          </a:stretch>
        </p:blipFill>
        <p:spPr>
          <a:xfrm>
            <a:off x="15560544" y="4128117"/>
            <a:ext cx="357812" cy="29861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2048819" y="4854964"/>
            <a:ext cx="785812" cy="1105362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8751094" y="4854964"/>
            <a:ext cx="785812" cy="1105362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5503103" y="4854964"/>
            <a:ext cx="785812" cy="1105362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15209253" y="4766941"/>
            <a:ext cx="1060393" cy="1110888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541623" y="1277353"/>
            <a:ext cx="12845108" cy="1100087"/>
            <a:chOff x="-479528" y="331537"/>
            <a:chExt cx="17126810" cy="1466784"/>
          </a:xfrm>
        </p:grpSpPr>
        <p:sp>
          <p:nvSpPr>
            <p:cNvPr id="38" name="TextBox 38"/>
            <p:cNvSpPr txBox="1"/>
            <p:nvPr/>
          </p:nvSpPr>
          <p:spPr>
            <a:xfrm>
              <a:off x="-479528" y="331537"/>
              <a:ext cx="16647282" cy="1088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29"/>
                </a:lnSpc>
              </a:pPr>
              <a:r>
                <a:rPr lang="en-US" sz="5099" b="1" spc="152" dirty="0">
                  <a:solidFill>
                    <a:srgbClr val="31356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BẢNG PHÂN CÔNG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210099"/>
              <a:ext cx="16647282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032915" y="3052122"/>
            <a:ext cx="3031270" cy="107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5"/>
              </a:lnSpc>
              <a:spcBef>
                <a:spcPct val="0"/>
              </a:spcBef>
            </a:pPr>
            <a:r>
              <a:rPr lang="en-US" sz="3089" b="1" u="none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 ĐỨC TIN</a:t>
            </a:r>
          </a:p>
          <a:p>
            <a:pPr marL="0" lvl="0" indent="0" algn="ctr">
              <a:lnSpc>
                <a:spcPts val="4325"/>
              </a:lnSpc>
              <a:spcBef>
                <a:spcPct val="0"/>
              </a:spcBef>
            </a:pPr>
            <a:r>
              <a:rPr lang="en-US" sz="3089" b="1" u="none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089" b="1" u="none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Trưởng</a:t>
            </a:r>
            <a:r>
              <a:rPr lang="en-US" sz="3089" b="1" u="none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89" b="1" u="none" dirty="0" err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3089" b="1" u="none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936487" y="3052122"/>
            <a:ext cx="3819576" cy="107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5"/>
              </a:lnSpc>
              <a:spcBef>
                <a:spcPct val="0"/>
              </a:spcBef>
            </a:pPr>
            <a:r>
              <a:rPr lang="en-US" sz="3089" b="1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PHAN QUANG THẮNG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219387" y="3066408"/>
            <a:ext cx="3819576" cy="503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5"/>
              </a:lnSpc>
              <a:spcBef>
                <a:spcPct val="0"/>
              </a:spcBef>
            </a:pPr>
            <a:r>
              <a:rPr lang="en-US" sz="3089" b="1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 ANH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654987" y="3052121"/>
            <a:ext cx="3573475" cy="503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5"/>
              </a:lnSpc>
              <a:spcBef>
                <a:spcPct val="0"/>
              </a:spcBef>
            </a:pPr>
            <a:r>
              <a:rPr lang="en-US" sz="3089" b="1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 NGỌC TRỌNG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090049" y="3066408"/>
            <a:ext cx="3297725" cy="107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5"/>
              </a:lnSpc>
              <a:spcBef>
                <a:spcPct val="0"/>
              </a:spcBef>
            </a:pPr>
            <a:r>
              <a:rPr lang="en-US" sz="3089" b="1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TRẦN THỊ BẢO NGÂN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7224416" y="9630732"/>
            <a:ext cx="3839167" cy="1312536"/>
            <a:chOff x="0" y="0"/>
            <a:chExt cx="5118890" cy="1750048"/>
          </a:xfrm>
        </p:grpSpPr>
        <p:grpSp>
          <p:nvGrpSpPr>
            <p:cNvPr id="46" name="Group 46"/>
            <p:cNvGrpSpPr>
              <a:grpSpLocks noChangeAspect="1"/>
            </p:cNvGrpSpPr>
            <p:nvPr/>
          </p:nvGrpSpPr>
          <p:grpSpPr>
            <a:xfrm>
              <a:off x="0" y="0"/>
              <a:ext cx="5118890" cy="1750048"/>
              <a:chOff x="0" y="0"/>
              <a:chExt cx="6604000" cy="2257778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16351" y="0"/>
                <a:ext cx="2570727" cy="2257821"/>
              </a:xfrm>
              <a:custGeom>
                <a:avLst/>
                <a:gdLst/>
                <a:ahLst/>
                <a:cxnLst/>
                <a:rect l="l" t="t" r="r" b="b"/>
                <a:pathLst>
                  <a:path w="2570727" h="2257821">
                    <a:moveTo>
                      <a:pt x="618649" y="0"/>
                    </a:moveTo>
                    <a:lnTo>
                      <a:pt x="618649" y="0"/>
                    </a:lnTo>
                    <a:cubicBezTo>
                      <a:pt x="562511" y="0"/>
                      <a:pt x="508673" y="22301"/>
                      <a:pt x="468978" y="61996"/>
                    </a:cubicBezTo>
                    <a:cubicBezTo>
                      <a:pt x="429283" y="101691"/>
                      <a:pt x="406982" y="155529"/>
                      <a:pt x="406982" y="211667"/>
                    </a:cubicBezTo>
                    <a:lnTo>
                      <a:pt x="406982" y="282222"/>
                    </a:lnTo>
                    <a:cubicBezTo>
                      <a:pt x="407503" y="398753"/>
                      <a:pt x="502117" y="492944"/>
                      <a:pt x="618649" y="492944"/>
                    </a:cubicBezTo>
                    <a:cubicBezTo>
                      <a:pt x="735181" y="492944"/>
                      <a:pt x="829794" y="398753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close/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5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3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5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1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close/>
                    <a:moveTo>
                      <a:pt x="1952149" y="0"/>
                    </a:moveTo>
                    <a:lnTo>
                      <a:pt x="1952149" y="0"/>
                    </a:lnTo>
                    <a:cubicBezTo>
                      <a:pt x="1896012" y="0"/>
                      <a:pt x="1842173" y="22301"/>
                      <a:pt x="1802478" y="61996"/>
                    </a:cubicBezTo>
                    <a:cubicBezTo>
                      <a:pt x="1762783" y="101691"/>
                      <a:pt x="1740482" y="155529"/>
                      <a:pt x="1740482" y="211667"/>
                    </a:cubicBezTo>
                    <a:lnTo>
                      <a:pt x="1740482" y="282222"/>
                    </a:lnTo>
                    <a:cubicBezTo>
                      <a:pt x="1741003" y="398753"/>
                      <a:pt x="1835617" y="492944"/>
                      <a:pt x="1952149" y="492944"/>
                    </a:cubicBezTo>
                    <a:cubicBezTo>
                      <a:pt x="2068681" y="492944"/>
                      <a:pt x="2163295" y="398753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155529"/>
                      <a:pt x="2141515" y="101691"/>
                      <a:pt x="2101820" y="61996"/>
                    </a:cubicBezTo>
                    <a:cubicBezTo>
                      <a:pt x="2062125" y="22301"/>
                      <a:pt x="2008286" y="0"/>
                      <a:pt x="1952149" y="0"/>
                    </a:cubicBezTo>
                    <a:close/>
                    <a:moveTo>
                      <a:pt x="1732933" y="969998"/>
                    </a:moveTo>
                    <a:cubicBezTo>
                      <a:pt x="1734132" y="961884"/>
                      <a:pt x="1722702" y="958709"/>
                      <a:pt x="1719527" y="966258"/>
                    </a:cubicBezTo>
                    <a:lnTo>
                      <a:pt x="1565505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0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5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4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4" y="564437"/>
                      <a:pt x="2262480" y="634683"/>
                      <a:pt x="2305350" y="741821"/>
                    </a:cubicBezTo>
                    <a:lnTo>
                      <a:pt x="2375482" y="917222"/>
                    </a:lnTo>
                    <a:lnTo>
                      <a:pt x="2566053" y="1361934"/>
                    </a:lnTo>
                    <a:cubicBezTo>
                      <a:pt x="2570727" y="1372839"/>
                      <a:pt x="2569607" y="1385363"/>
                      <a:pt x="2563072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4" y="1325598"/>
                    </a:cubicBezTo>
                    <a:lnTo>
                      <a:pt x="2184841" y="966258"/>
                    </a:lnTo>
                    <a:cubicBezTo>
                      <a:pt x="2181596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3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800" y="2257786"/>
                      <a:pt x="2084923" y="2207921"/>
                      <a:pt x="2073575" y="2139879"/>
                    </a:cubicBezTo>
                    <a:lnTo>
                      <a:pt x="1959205" y="1452880"/>
                    </a:lnTo>
                    <a:cubicBezTo>
                      <a:pt x="1957864" y="1444978"/>
                      <a:pt x="1946575" y="1444978"/>
                      <a:pt x="1945234" y="1452880"/>
                    </a:cubicBezTo>
                    <a:lnTo>
                      <a:pt x="1830793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5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2683351" y="0"/>
                <a:ext cx="3904227" cy="2257821"/>
              </a:xfrm>
              <a:custGeom>
                <a:avLst/>
                <a:gdLst/>
                <a:ahLst/>
                <a:cxnLst/>
                <a:rect l="l" t="t" r="r" b="b"/>
                <a:pathLst>
                  <a:path w="3904227" h="2257821">
                    <a:moveTo>
                      <a:pt x="618649" y="0"/>
                    </a:moveTo>
                    <a:lnTo>
                      <a:pt x="618649" y="0"/>
                    </a:lnTo>
                    <a:cubicBezTo>
                      <a:pt x="562512" y="0"/>
                      <a:pt x="508673" y="22301"/>
                      <a:pt x="468978" y="61996"/>
                    </a:cubicBezTo>
                    <a:cubicBezTo>
                      <a:pt x="429283" y="101691"/>
                      <a:pt x="406982" y="155529"/>
                      <a:pt x="406982" y="211667"/>
                    </a:cubicBezTo>
                    <a:lnTo>
                      <a:pt x="406982" y="282222"/>
                    </a:lnTo>
                    <a:cubicBezTo>
                      <a:pt x="407503" y="398753"/>
                      <a:pt x="502117" y="492944"/>
                      <a:pt x="618649" y="492944"/>
                    </a:cubicBezTo>
                    <a:cubicBezTo>
                      <a:pt x="735181" y="492944"/>
                      <a:pt x="829794" y="398753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close/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3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2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4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close/>
                    <a:moveTo>
                      <a:pt x="1952149" y="0"/>
                    </a:moveTo>
                    <a:cubicBezTo>
                      <a:pt x="1835249" y="0"/>
                      <a:pt x="1740482" y="94766"/>
                      <a:pt x="1740482" y="211667"/>
                    </a:cubicBezTo>
                    <a:lnTo>
                      <a:pt x="1740482" y="282222"/>
                    </a:lnTo>
                    <a:cubicBezTo>
                      <a:pt x="1741004" y="398753"/>
                      <a:pt x="1835617" y="492944"/>
                      <a:pt x="1952149" y="492944"/>
                    </a:cubicBezTo>
                    <a:cubicBezTo>
                      <a:pt x="2068681" y="492944"/>
                      <a:pt x="2163294" y="398753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94766"/>
                      <a:pt x="2069049" y="0"/>
                      <a:pt x="1952149" y="0"/>
                    </a:cubicBezTo>
                    <a:close/>
                    <a:moveTo>
                      <a:pt x="1732933" y="969998"/>
                    </a:moveTo>
                    <a:cubicBezTo>
                      <a:pt x="1734132" y="961884"/>
                      <a:pt x="1722702" y="958709"/>
                      <a:pt x="1719527" y="966258"/>
                    </a:cubicBezTo>
                    <a:lnTo>
                      <a:pt x="1565504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1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4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5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3" y="564437"/>
                      <a:pt x="2262480" y="634683"/>
                      <a:pt x="2305350" y="741821"/>
                    </a:cubicBezTo>
                    <a:lnTo>
                      <a:pt x="2375482" y="917222"/>
                    </a:lnTo>
                    <a:lnTo>
                      <a:pt x="2566053" y="1361934"/>
                    </a:lnTo>
                    <a:cubicBezTo>
                      <a:pt x="2570728" y="1372839"/>
                      <a:pt x="2569608" y="1385363"/>
                      <a:pt x="2563072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4" y="1325598"/>
                    </a:cubicBezTo>
                    <a:lnTo>
                      <a:pt x="2184841" y="966258"/>
                    </a:lnTo>
                    <a:cubicBezTo>
                      <a:pt x="2181596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2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800" y="2257786"/>
                      <a:pt x="2084923" y="2207921"/>
                      <a:pt x="2073575" y="2139879"/>
                    </a:cubicBezTo>
                    <a:lnTo>
                      <a:pt x="1959204" y="1452880"/>
                    </a:lnTo>
                    <a:cubicBezTo>
                      <a:pt x="1957864" y="1444978"/>
                      <a:pt x="1946575" y="1444978"/>
                      <a:pt x="1945235" y="1452880"/>
                    </a:cubicBezTo>
                    <a:lnTo>
                      <a:pt x="1830794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6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  <a:close/>
                    <a:moveTo>
                      <a:pt x="3285649" y="0"/>
                    </a:moveTo>
                    <a:cubicBezTo>
                      <a:pt x="3168749" y="0"/>
                      <a:pt x="3073982" y="94766"/>
                      <a:pt x="3073982" y="211667"/>
                    </a:cubicBezTo>
                    <a:lnTo>
                      <a:pt x="3073982" y="282222"/>
                    </a:lnTo>
                    <a:cubicBezTo>
                      <a:pt x="3074504" y="398753"/>
                      <a:pt x="3169117" y="492944"/>
                      <a:pt x="3285649" y="492944"/>
                    </a:cubicBezTo>
                    <a:cubicBezTo>
                      <a:pt x="3402181" y="492944"/>
                      <a:pt x="3496794" y="398753"/>
                      <a:pt x="3497316" y="282222"/>
                    </a:cubicBezTo>
                    <a:lnTo>
                      <a:pt x="3497316" y="211667"/>
                    </a:lnTo>
                    <a:cubicBezTo>
                      <a:pt x="3497316" y="94766"/>
                      <a:pt x="3402549" y="0"/>
                      <a:pt x="3285649" y="0"/>
                    </a:cubicBezTo>
                    <a:close/>
                    <a:moveTo>
                      <a:pt x="3066433" y="969998"/>
                    </a:moveTo>
                    <a:cubicBezTo>
                      <a:pt x="3067632" y="961884"/>
                      <a:pt x="3056202" y="958709"/>
                      <a:pt x="3053027" y="966258"/>
                    </a:cubicBezTo>
                    <a:lnTo>
                      <a:pt x="2899004" y="1325598"/>
                    </a:lnTo>
                    <a:cubicBezTo>
                      <a:pt x="2876748" y="1377518"/>
                      <a:pt x="2825672" y="1411161"/>
                      <a:pt x="2769182" y="1411111"/>
                    </a:cubicBezTo>
                    <a:lnTo>
                      <a:pt x="2704130" y="1411111"/>
                    </a:lnTo>
                    <a:cubicBezTo>
                      <a:pt x="2692266" y="1411122"/>
                      <a:pt x="2681191" y="1405168"/>
                      <a:pt x="2674655" y="1395265"/>
                    </a:cubicBezTo>
                    <a:cubicBezTo>
                      <a:pt x="2668120" y="1385363"/>
                      <a:pt x="2667000" y="1372839"/>
                      <a:pt x="2671674" y="1361934"/>
                    </a:cubicBezTo>
                    <a:lnTo>
                      <a:pt x="2862316" y="917222"/>
                    </a:lnTo>
                    <a:lnTo>
                      <a:pt x="2932448" y="741821"/>
                    </a:lnTo>
                    <a:cubicBezTo>
                      <a:pt x="2975318" y="634683"/>
                      <a:pt x="3079095" y="564437"/>
                      <a:pt x="3194491" y="564444"/>
                    </a:cubicBezTo>
                    <a:lnTo>
                      <a:pt x="3376807" y="564444"/>
                    </a:lnTo>
                    <a:cubicBezTo>
                      <a:pt x="3492203" y="564437"/>
                      <a:pt x="3595980" y="634683"/>
                      <a:pt x="3638850" y="741821"/>
                    </a:cubicBezTo>
                    <a:lnTo>
                      <a:pt x="3708982" y="917222"/>
                    </a:lnTo>
                    <a:lnTo>
                      <a:pt x="3899553" y="1361934"/>
                    </a:lnTo>
                    <a:cubicBezTo>
                      <a:pt x="3904228" y="1372839"/>
                      <a:pt x="3903107" y="1385363"/>
                      <a:pt x="3896572" y="1395265"/>
                    </a:cubicBezTo>
                    <a:cubicBezTo>
                      <a:pt x="3890037" y="1405168"/>
                      <a:pt x="3878962" y="1411122"/>
                      <a:pt x="3867097" y="1411111"/>
                    </a:cubicBezTo>
                    <a:lnTo>
                      <a:pt x="3802045" y="1411111"/>
                    </a:lnTo>
                    <a:cubicBezTo>
                      <a:pt x="3745607" y="1411105"/>
                      <a:pt x="3694601" y="1377471"/>
                      <a:pt x="3672364" y="1325598"/>
                    </a:cubicBezTo>
                    <a:lnTo>
                      <a:pt x="3518341" y="966258"/>
                    </a:lnTo>
                    <a:cubicBezTo>
                      <a:pt x="3515096" y="958709"/>
                      <a:pt x="3503736" y="961884"/>
                      <a:pt x="3504865" y="969998"/>
                    </a:cubicBezTo>
                    <a:lnTo>
                      <a:pt x="3567871" y="1411111"/>
                    </a:lnTo>
                    <a:lnTo>
                      <a:pt x="3635252" y="2219607"/>
                    </a:lnTo>
                    <a:cubicBezTo>
                      <a:pt x="3636060" y="2229429"/>
                      <a:pt x="3632722" y="2239141"/>
                      <a:pt x="3626048" y="2246392"/>
                    </a:cubicBezTo>
                    <a:cubicBezTo>
                      <a:pt x="3619374" y="2253643"/>
                      <a:pt x="3609970" y="2257771"/>
                      <a:pt x="3600115" y="2257778"/>
                    </a:cubicBezTo>
                    <a:lnTo>
                      <a:pt x="3546281" y="2257778"/>
                    </a:lnTo>
                    <a:cubicBezTo>
                      <a:pt x="3477300" y="2257786"/>
                      <a:pt x="3418423" y="2207921"/>
                      <a:pt x="3407075" y="2139879"/>
                    </a:cubicBezTo>
                    <a:lnTo>
                      <a:pt x="3292704" y="1452880"/>
                    </a:lnTo>
                    <a:cubicBezTo>
                      <a:pt x="3291364" y="1444978"/>
                      <a:pt x="3280075" y="1444978"/>
                      <a:pt x="3278735" y="1452880"/>
                    </a:cubicBezTo>
                    <a:lnTo>
                      <a:pt x="3164294" y="2139879"/>
                    </a:lnTo>
                    <a:cubicBezTo>
                      <a:pt x="3152942" y="2207948"/>
                      <a:pt x="3094025" y="2257821"/>
                      <a:pt x="3025017" y="2257778"/>
                    </a:cubicBezTo>
                    <a:lnTo>
                      <a:pt x="2971183" y="2257778"/>
                    </a:lnTo>
                    <a:cubicBezTo>
                      <a:pt x="2961328" y="2257771"/>
                      <a:pt x="2951924" y="2253643"/>
                      <a:pt x="2945250" y="2246392"/>
                    </a:cubicBezTo>
                    <a:cubicBezTo>
                      <a:pt x="2938576" y="2239141"/>
                      <a:pt x="2935238" y="2229429"/>
                      <a:pt x="2936046" y="2219607"/>
                    </a:cubicBezTo>
                    <a:lnTo>
                      <a:pt x="3003427" y="1411111"/>
                    </a:lnTo>
                    <a:lnTo>
                      <a:pt x="3066433" y="969998"/>
                    </a:lnTo>
                    <a:close/>
                  </a:path>
                </a:pathLst>
              </a:custGeom>
              <a:solidFill>
                <a:srgbClr val="494F56"/>
              </a:solidFill>
            </p:spPr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5E933D0-2FB1-48F3-8AA6-869249DA6D93}"/>
              </a:ext>
            </a:extLst>
          </p:cNvPr>
          <p:cNvSpPr txBox="1"/>
          <p:nvPr/>
        </p:nvSpPr>
        <p:spPr>
          <a:xfrm>
            <a:off x="1032915" y="6893537"/>
            <a:ext cx="303127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Frontend &amp; Backend:         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Hoàn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thành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100%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nhiệm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vụ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trưởng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nhóm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đề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ra.</a:t>
            </a:r>
          </a:p>
          <a:p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18D391-E7B2-4FED-8137-92E5A1EAA704}"/>
              </a:ext>
            </a:extLst>
          </p:cNvPr>
          <p:cNvSpPr txBox="1"/>
          <p:nvPr/>
        </p:nvSpPr>
        <p:spPr>
          <a:xfrm>
            <a:off x="4196874" y="6913401"/>
            <a:ext cx="31644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Frontend &amp; Backend:         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Hoàn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thành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100%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nhiệm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vụ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trưởng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nhóm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đề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ra.</a:t>
            </a:r>
          </a:p>
          <a:p>
            <a:endParaRPr lang="en-US" sz="2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7148DE-33B8-48C4-9207-C3AB79B7C985}"/>
              </a:ext>
            </a:extLst>
          </p:cNvPr>
          <p:cNvSpPr txBox="1"/>
          <p:nvPr/>
        </p:nvSpPr>
        <p:spPr>
          <a:xfrm>
            <a:off x="7622588" y="6878148"/>
            <a:ext cx="31644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Frontend &amp; Backend:         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Hoàn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thành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100%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nhiệm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vụ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trưởng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nhóm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đề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ra.</a:t>
            </a:r>
          </a:p>
          <a:p>
            <a:endParaRPr lang="en-US" sz="2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A16D5B-31A3-4EF9-9D27-9339D4424851}"/>
              </a:ext>
            </a:extLst>
          </p:cNvPr>
          <p:cNvSpPr txBox="1"/>
          <p:nvPr/>
        </p:nvSpPr>
        <p:spPr>
          <a:xfrm>
            <a:off x="10926628" y="6913401"/>
            <a:ext cx="31639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Frontend &amp; Backend:         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Hoàn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thành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100%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nhiệm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vụ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trưởng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nhóm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đề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ra.</a:t>
            </a:r>
          </a:p>
          <a:p>
            <a:endParaRPr lang="en-US" sz="2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30958DE-84D6-40B0-9101-FA6881EF7F49}"/>
              </a:ext>
            </a:extLst>
          </p:cNvPr>
          <p:cNvSpPr txBox="1"/>
          <p:nvPr/>
        </p:nvSpPr>
        <p:spPr>
          <a:xfrm>
            <a:off x="14400371" y="6913401"/>
            <a:ext cx="30359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Frontend &amp; Backend:         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Hoàn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thành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100%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nhiệm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vụ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trưởng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nhóm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osefin Sans Regular" panose="020B0604020202020204" charset="0"/>
              </a:rPr>
              <a:t>đề</a:t>
            </a:r>
            <a:r>
              <a:rPr lang="en-US" sz="2000" dirty="0">
                <a:solidFill>
                  <a:schemeClr val="bg1"/>
                </a:solidFill>
                <a:latin typeface="Josefin Sans Regular" panose="020B0604020202020204" charset="0"/>
              </a:rPr>
              <a:t> ra.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5676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60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1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seq concurrent="1" nextAc="seek">
              <p:cTn id="142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3" fill="hold">
                      <p:stCondLst>
                        <p:cond delay="0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44" grpId="0"/>
      <p:bldP spid="49" grpId="0"/>
      <p:bldP spid="51" grpId="0"/>
      <p:bldP spid="52" grpId="0"/>
      <p:bldP spid="54" grpId="0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28472" y="4331831"/>
            <a:ext cx="3858871" cy="188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38"/>
              </a:lnSpc>
            </a:pPr>
            <a:r>
              <a:rPr lang="en-US" sz="6199" b="1" dirty="0" err="1">
                <a:solidFill>
                  <a:srgbClr val="F7B4A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6199" b="1" dirty="0">
                <a:solidFill>
                  <a:srgbClr val="F7B4A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6199" b="1" dirty="0" err="1">
                <a:solidFill>
                  <a:srgbClr val="F7B4A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6199" b="1" dirty="0">
                <a:solidFill>
                  <a:srgbClr val="F7B4A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199" b="1" dirty="0" err="1">
                <a:solidFill>
                  <a:srgbClr val="F7B4A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sz="6199" b="1" dirty="0">
              <a:solidFill>
                <a:srgbClr val="F7B4A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13926" y="0"/>
            <a:ext cx="2528472" cy="334293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5135" y="516018"/>
            <a:ext cx="2528472" cy="334293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12608" y="998425"/>
            <a:ext cx="2528472" cy="3342931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7904575" y="1569882"/>
            <a:ext cx="9354725" cy="1429447"/>
          </a:xfrm>
          <a:prstGeom prst="rect">
            <a:avLst/>
          </a:prstGeom>
          <a:solidFill>
            <a:srgbClr val="86EAE9">
              <a:alpha val="29804"/>
            </a:srgbClr>
          </a:solidFill>
        </p:spPr>
      </p:sp>
      <p:sp>
        <p:nvSpPr>
          <p:cNvPr id="7" name="TextBox 7"/>
          <p:cNvSpPr txBox="1"/>
          <p:nvPr/>
        </p:nvSpPr>
        <p:spPr>
          <a:xfrm>
            <a:off x="13247609" y="1938569"/>
            <a:ext cx="3600095" cy="625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09"/>
              </a:lnSpc>
            </a:pPr>
            <a:r>
              <a:rPr lang="en-US" sz="1672" spc="83" dirty="0" err="1">
                <a:solidFill>
                  <a:srgbClr val="191919"/>
                </a:solidFill>
                <a:latin typeface="Arimo"/>
              </a:rPr>
              <a:t>Xác</a:t>
            </a:r>
            <a:r>
              <a:rPr lang="en-US" sz="1672" spc="83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1672" spc="83" dirty="0" err="1">
                <a:solidFill>
                  <a:srgbClr val="191919"/>
                </a:solidFill>
                <a:latin typeface="Arimo"/>
              </a:rPr>
              <a:t>định</a:t>
            </a:r>
            <a:r>
              <a:rPr lang="en-US" sz="1672" spc="83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1672" spc="83" dirty="0" err="1">
                <a:solidFill>
                  <a:srgbClr val="191919"/>
                </a:solidFill>
                <a:latin typeface="Arimo"/>
              </a:rPr>
              <a:t>lý</a:t>
            </a:r>
            <a:r>
              <a:rPr lang="en-US" sz="1672" spc="83" dirty="0">
                <a:solidFill>
                  <a:srgbClr val="191919"/>
                </a:solidFill>
                <a:latin typeface="Arimo"/>
              </a:rPr>
              <a:t> do </a:t>
            </a:r>
            <a:r>
              <a:rPr lang="en-US" sz="1672" spc="83" dirty="0" err="1">
                <a:solidFill>
                  <a:srgbClr val="191919"/>
                </a:solidFill>
                <a:latin typeface="Arimo"/>
              </a:rPr>
              <a:t>chọn</a:t>
            </a:r>
            <a:r>
              <a:rPr lang="en-US" sz="1672" spc="83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1672" spc="83" dirty="0" err="1">
                <a:solidFill>
                  <a:srgbClr val="191919"/>
                </a:solidFill>
                <a:latin typeface="Arimo"/>
              </a:rPr>
              <a:t>đề</a:t>
            </a:r>
            <a:r>
              <a:rPr lang="en-US" sz="1672" spc="83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1672" spc="83" dirty="0" err="1">
                <a:solidFill>
                  <a:srgbClr val="191919"/>
                </a:solidFill>
                <a:latin typeface="Arimo"/>
              </a:rPr>
              <a:t>tài</a:t>
            </a:r>
            <a:r>
              <a:rPr lang="en-US" sz="1672" spc="83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1672" spc="83" dirty="0" err="1">
                <a:solidFill>
                  <a:srgbClr val="191919"/>
                </a:solidFill>
                <a:latin typeface="Arimo"/>
              </a:rPr>
              <a:t>để</a:t>
            </a:r>
            <a:r>
              <a:rPr lang="en-US" sz="1672" spc="83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1672" spc="83" dirty="0" err="1">
                <a:solidFill>
                  <a:srgbClr val="191919"/>
                </a:solidFill>
                <a:latin typeface="Arimo"/>
              </a:rPr>
              <a:t>xây</a:t>
            </a:r>
            <a:r>
              <a:rPr lang="en-US" sz="1672" spc="83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1672" spc="83" dirty="0" err="1">
                <a:solidFill>
                  <a:srgbClr val="191919"/>
                </a:solidFill>
                <a:latin typeface="Arimo"/>
              </a:rPr>
              <a:t>dựng</a:t>
            </a:r>
            <a:r>
              <a:rPr lang="en-US" sz="1672" spc="83" dirty="0">
                <a:solidFill>
                  <a:srgbClr val="191919"/>
                </a:solidFill>
                <a:latin typeface="Arimo"/>
              </a:rPr>
              <a:t> </a:t>
            </a:r>
            <a:r>
              <a:rPr lang="en-US" sz="1672" spc="83" dirty="0" err="1">
                <a:solidFill>
                  <a:srgbClr val="191919"/>
                </a:solidFill>
                <a:latin typeface="Arimo"/>
              </a:rPr>
              <a:t>trang</a:t>
            </a:r>
            <a:r>
              <a:rPr lang="en-US" sz="1672" spc="83" dirty="0">
                <a:solidFill>
                  <a:srgbClr val="191919"/>
                </a:solidFill>
                <a:latin typeface="Arimo"/>
              </a:rPr>
              <a:t> website.</a:t>
            </a:r>
          </a:p>
        </p:txBody>
      </p:sp>
      <p:sp>
        <p:nvSpPr>
          <p:cNvPr id="8" name="AutoShape 8"/>
          <p:cNvSpPr/>
          <p:nvPr/>
        </p:nvSpPr>
        <p:spPr>
          <a:xfrm>
            <a:off x="7904575" y="1569882"/>
            <a:ext cx="4151532" cy="1429447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9" name="TextBox 9"/>
          <p:cNvSpPr txBox="1"/>
          <p:nvPr/>
        </p:nvSpPr>
        <p:spPr>
          <a:xfrm>
            <a:off x="9240600" y="2077316"/>
            <a:ext cx="2812027" cy="376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4"/>
              </a:lnSpc>
              <a:spcBef>
                <a:spcPct val="0"/>
              </a:spcBef>
            </a:pPr>
            <a:r>
              <a:rPr lang="en-US" sz="2259" spc="88" dirty="0">
                <a:solidFill>
                  <a:srgbClr val="FFFFFF"/>
                </a:solidFill>
                <a:latin typeface="Arimo Bold"/>
              </a:rPr>
              <a:t>MỞ ĐẦU</a:t>
            </a:r>
          </a:p>
        </p:txBody>
      </p:sp>
      <p:grpSp>
        <p:nvGrpSpPr>
          <p:cNvPr id="10" name="Group 10"/>
          <p:cNvGrpSpPr/>
          <p:nvPr/>
        </p:nvGrpSpPr>
        <p:grpSpPr>
          <a:xfrm rot="-8100000">
            <a:off x="11546837" y="1779624"/>
            <a:ext cx="1011581" cy="1009963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sp>
        <p:nvSpPr>
          <p:cNvPr id="12" name="AutoShape 12"/>
          <p:cNvSpPr/>
          <p:nvPr/>
        </p:nvSpPr>
        <p:spPr>
          <a:xfrm>
            <a:off x="7904575" y="2999329"/>
            <a:ext cx="9354725" cy="1429447"/>
          </a:xfrm>
          <a:prstGeom prst="rect">
            <a:avLst/>
          </a:prstGeom>
          <a:solidFill>
            <a:srgbClr val="3EDAD8">
              <a:alpha val="29804"/>
            </a:srgbClr>
          </a:solidFill>
        </p:spPr>
      </p:sp>
      <p:sp>
        <p:nvSpPr>
          <p:cNvPr id="13" name="TextBox 13"/>
          <p:cNvSpPr txBox="1"/>
          <p:nvPr/>
        </p:nvSpPr>
        <p:spPr>
          <a:xfrm>
            <a:off x="13247609" y="3368016"/>
            <a:ext cx="3600095" cy="625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09"/>
              </a:lnSpc>
            </a:pPr>
            <a:r>
              <a:rPr lang="en-US" sz="1672" spc="83">
                <a:solidFill>
                  <a:srgbClr val="191919"/>
                </a:solidFill>
                <a:latin typeface="Arimo"/>
              </a:rPr>
              <a:t>Tìm hiểu, nêu rõ cái ngôn ngữ hổ trợ cho việc xây dựng website.</a:t>
            </a:r>
          </a:p>
        </p:txBody>
      </p:sp>
      <p:sp>
        <p:nvSpPr>
          <p:cNvPr id="14" name="AutoShape 14"/>
          <p:cNvSpPr/>
          <p:nvPr/>
        </p:nvSpPr>
        <p:spPr>
          <a:xfrm>
            <a:off x="7904575" y="2999329"/>
            <a:ext cx="4151532" cy="1429447"/>
          </a:xfrm>
          <a:prstGeom prst="rect">
            <a:avLst/>
          </a:prstGeom>
          <a:solidFill>
            <a:srgbClr val="3EDAD8"/>
          </a:solidFill>
        </p:spPr>
      </p:sp>
      <p:grpSp>
        <p:nvGrpSpPr>
          <p:cNvPr id="15" name="Group 15"/>
          <p:cNvGrpSpPr/>
          <p:nvPr/>
        </p:nvGrpSpPr>
        <p:grpSpPr>
          <a:xfrm rot="-8100000">
            <a:off x="11546837" y="3209071"/>
            <a:ext cx="1011581" cy="1009963"/>
            <a:chOff x="0" y="0"/>
            <a:chExt cx="6350000" cy="63398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EDAD8"/>
            </a:solidFill>
          </p:spPr>
        </p:sp>
      </p:grpSp>
      <p:sp>
        <p:nvSpPr>
          <p:cNvPr id="17" name="AutoShape 17"/>
          <p:cNvSpPr/>
          <p:nvPr/>
        </p:nvSpPr>
        <p:spPr>
          <a:xfrm>
            <a:off x="7904575" y="4428776"/>
            <a:ext cx="9354725" cy="1429447"/>
          </a:xfrm>
          <a:prstGeom prst="rect">
            <a:avLst/>
          </a:prstGeom>
          <a:solidFill>
            <a:srgbClr val="37C9EF">
              <a:alpha val="29804"/>
            </a:srgbClr>
          </a:solidFill>
        </p:spPr>
      </p:sp>
      <p:sp>
        <p:nvSpPr>
          <p:cNvPr id="18" name="TextBox 18"/>
          <p:cNvSpPr txBox="1"/>
          <p:nvPr/>
        </p:nvSpPr>
        <p:spPr>
          <a:xfrm>
            <a:off x="13247609" y="4769314"/>
            <a:ext cx="3600095" cy="672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7"/>
              </a:lnSpc>
            </a:pPr>
            <a:r>
              <a:rPr lang="en-US" sz="1738" spc="86">
                <a:solidFill>
                  <a:srgbClr val="191919"/>
                </a:solidFill>
                <a:latin typeface="Arimo"/>
              </a:rPr>
              <a:t>Phân tích, chỉ ra các chức năng dành cho khách hàng và admin.</a:t>
            </a:r>
          </a:p>
        </p:txBody>
      </p:sp>
      <p:sp>
        <p:nvSpPr>
          <p:cNvPr id="19" name="AutoShape 19"/>
          <p:cNvSpPr/>
          <p:nvPr/>
        </p:nvSpPr>
        <p:spPr>
          <a:xfrm>
            <a:off x="7904575" y="4428776"/>
            <a:ext cx="4151532" cy="1429447"/>
          </a:xfrm>
          <a:prstGeom prst="rect">
            <a:avLst/>
          </a:prstGeom>
          <a:solidFill>
            <a:srgbClr val="37C9EF"/>
          </a:solidFill>
        </p:spPr>
      </p:sp>
      <p:grpSp>
        <p:nvGrpSpPr>
          <p:cNvPr id="20" name="Group 20"/>
          <p:cNvGrpSpPr/>
          <p:nvPr/>
        </p:nvGrpSpPr>
        <p:grpSpPr>
          <a:xfrm rot="-8100000">
            <a:off x="11546837" y="4638519"/>
            <a:ext cx="1011581" cy="1009963"/>
            <a:chOff x="0" y="0"/>
            <a:chExt cx="6350000" cy="63398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C9EF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7904575" y="5858224"/>
            <a:ext cx="9354725" cy="1429447"/>
          </a:xfrm>
          <a:prstGeom prst="rect">
            <a:avLst/>
          </a:prstGeom>
          <a:solidFill>
            <a:srgbClr val="2C92D5">
              <a:alpha val="29804"/>
            </a:srgbClr>
          </a:solidFill>
        </p:spPr>
      </p:sp>
      <p:sp>
        <p:nvSpPr>
          <p:cNvPr id="23" name="TextBox 23"/>
          <p:cNvSpPr txBox="1"/>
          <p:nvPr/>
        </p:nvSpPr>
        <p:spPr>
          <a:xfrm>
            <a:off x="13247609" y="6226911"/>
            <a:ext cx="3600095" cy="625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09"/>
              </a:lnSpc>
            </a:pPr>
            <a:r>
              <a:rPr lang="en-US" sz="1672" spc="83">
                <a:solidFill>
                  <a:srgbClr val="191919"/>
                </a:solidFill>
                <a:latin typeface="Arimo"/>
              </a:rPr>
              <a:t>Trình chiếu sản phẩm Website Laptop hoàn thiện.</a:t>
            </a:r>
          </a:p>
        </p:txBody>
      </p:sp>
      <p:sp>
        <p:nvSpPr>
          <p:cNvPr id="24" name="AutoShape 24"/>
          <p:cNvSpPr/>
          <p:nvPr/>
        </p:nvSpPr>
        <p:spPr>
          <a:xfrm>
            <a:off x="7904575" y="5858224"/>
            <a:ext cx="4151532" cy="1429447"/>
          </a:xfrm>
          <a:prstGeom prst="rect">
            <a:avLst/>
          </a:prstGeom>
          <a:solidFill>
            <a:srgbClr val="2C92D5"/>
          </a:solidFill>
        </p:spPr>
      </p:sp>
      <p:grpSp>
        <p:nvGrpSpPr>
          <p:cNvPr id="25" name="Group 25"/>
          <p:cNvGrpSpPr/>
          <p:nvPr/>
        </p:nvGrpSpPr>
        <p:grpSpPr>
          <a:xfrm rot="-8100000">
            <a:off x="11546837" y="6067966"/>
            <a:ext cx="1011581" cy="1009963"/>
            <a:chOff x="0" y="0"/>
            <a:chExt cx="6350000" cy="63398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sp>
        <p:nvSpPr>
          <p:cNvPr id="27" name="AutoShape 27"/>
          <p:cNvSpPr/>
          <p:nvPr/>
        </p:nvSpPr>
        <p:spPr>
          <a:xfrm>
            <a:off x="7904575" y="7287671"/>
            <a:ext cx="9354725" cy="1429447"/>
          </a:xfrm>
          <a:prstGeom prst="rect">
            <a:avLst/>
          </a:prstGeom>
          <a:solidFill>
            <a:srgbClr val="13538A">
              <a:alpha val="29804"/>
            </a:srgbClr>
          </a:solidFill>
        </p:spPr>
      </p:sp>
      <p:sp>
        <p:nvSpPr>
          <p:cNvPr id="28" name="TextBox 28"/>
          <p:cNvSpPr txBox="1"/>
          <p:nvPr/>
        </p:nvSpPr>
        <p:spPr>
          <a:xfrm>
            <a:off x="13247609" y="7865648"/>
            <a:ext cx="3600095" cy="314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09"/>
              </a:lnSpc>
            </a:pPr>
            <a:r>
              <a:rPr lang="en-US" sz="1672" spc="83">
                <a:solidFill>
                  <a:srgbClr val="191919"/>
                </a:solidFill>
                <a:latin typeface="Arimo"/>
              </a:rPr>
              <a:t>Diễn giải kết quả và viết kết luận.</a:t>
            </a:r>
          </a:p>
        </p:txBody>
      </p:sp>
      <p:sp>
        <p:nvSpPr>
          <p:cNvPr id="29" name="AutoShape 29"/>
          <p:cNvSpPr/>
          <p:nvPr/>
        </p:nvSpPr>
        <p:spPr>
          <a:xfrm>
            <a:off x="7904575" y="7287671"/>
            <a:ext cx="4151532" cy="1429447"/>
          </a:xfrm>
          <a:prstGeom prst="rect">
            <a:avLst/>
          </a:prstGeom>
          <a:solidFill>
            <a:srgbClr val="13538A"/>
          </a:solidFill>
        </p:spPr>
      </p:sp>
      <p:grpSp>
        <p:nvGrpSpPr>
          <p:cNvPr id="30" name="Group 30"/>
          <p:cNvGrpSpPr/>
          <p:nvPr/>
        </p:nvGrpSpPr>
        <p:grpSpPr>
          <a:xfrm rot="-8100000">
            <a:off x="11546837" y="7497413"/>
            <a:ext cx="1011581" cy="1009963"/>
            <a:chOff x="0" y="0"/>
            <a:chExt cx="6350000" cy="633984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8274568" y="1615789"/>
            <a:ext cx="680520" cy="1337634"/>
            <a:chOff x="0" y="0"/>
            <a:chExt cx="907360" cy="1783512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24562" r="24562"/>
            <a:stretch>
              <a:fillRect/>
            </a:stretch>
          </p:blipFill>
          <p:spPr>
            <a:xfrm>
              <a:off x="0" y="0"/>
              <a:ext cx="907360" cy="1783512"/>
            </a:xfrm>
            <a:prstGeom prst="rect">
              <a:avLst/>
            </a:prstGeom>
          </p:spPr>
        </p:pic>
        <p:sp>
          <p:nvSpPr>
            <p:cNvPr id="34" name="TextBox 34"/>
            <p:cNvSpPr txBox="1"/>
            <p:nvPr/>
          </p:nvSpPr>
          <p:spPr>
            <a:xfrm>
              <a:off x="117901" y="550186"/>
              <a:ext cx="671558" cy="6545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98"/>
                </a:lnSpc>
                <a:spcBef>
                  <a:spcPct val="0"/>
                </a:spcBef>
              </a:pPr>
              <a:r>
                <a:rPr lang="en-US" sz="3128" u="none">
                  <a:solidFill>
                    <a:srgbClr val="86EAE9"/>
                  </a:solidFill>
                  <a:latin typeface="Clear Sans Bold"/>
                </a:rPr>
                <a:t>01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9240600" y="3274109"/>
            <a:ext cx="2812027" cy="740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4"/>
              </a:lnSpc>
              <a:spcBef>
                <a:spcPct val="0"/>
              </a:spcBef>
            </a:pPr>
            <a:r>
              <a:rPr lang="en-US" sz="2259" spc="88" dirty="0">
                <a:solidFill>
                  <a:srgbClr val="FFFFFF"/>
                </a:solidFill>
                <a:latin typeface="Arimo Bold"/>
              </a:rPr>
              <a:t>CÁC NGÔN NGỮ HỖ TRỢ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8274568" y="3037732"/>
            <a:ext cx="680520" cy="1337634"/>
            <a:chOff x="0" y="0"/>
            <a:chExt cx="907360" cy="1783512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24562" r="24562"/>
            <a:stretch>
              <a:fillRect/>
            </a:stretch>
          </p:blipFill>
          <p:spPr>
            <a:xfrm>
              <a:off x="0" y="0"/>
              <a:ext cx="907360" cy="1783512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117901" y="550186"/>
              <a:ext cx="671558" cy="6545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98"/>
                </a:lnSpc>
                <a:spcBef>
                  <a:spcPct val="0"/>
                </a:spcBef>
              </a:pPr>
              <a:r>
                <a:rPr lang="en-US" sz="3128" u="none">
                  <a:solidFill>
                    <a:srgbClr val="3EDAD8"/>
                  </a:solidFill>
                  <a:latin typeface="Clear Sans Bold"/>
                </a:rPr>
                <a:t>02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9244080" y="4661307"/>
            <a:ext cx="2812027" cy="949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78"/>
              </a:lnSpc>
            </a:pPr>
            <a:r>
              <a:rPr lang="en-US" sz="1998" spc="77">
                <a:solidFill>
                  <a:srgbClr val="FFFFFF"/>
                </a:solidFill>
                <a:latin typeface="Arimo Bold"/>
              </a:rPr>
              <a:t>PHÂN TÍCH CHỨC NĂNG</a:t>
            </a:r>
          </a:p>
          <a:p>
            <a:pPr marL="0" lvl="0" indent="0" algn="l">
              <a:lnSpc>
                <a:spcPts val="2578"/>
              </a:lnSpc>
              <a:spcBef>
                <a:spcPct val="0"/>
              </a:spcBef>
            </a:pPr>
            <a:endParaRPr lang="en-US" sz="1998" spc="77">
              <a:solidFill>
                <a:srgbClr val="FFFFFF"/>
              </a:solidFill>
              <a:latin typeface="Arimo Bold"/>
            </a:endParaRPr>
          </a:p>
        </p:txBody>
      </p:sp>
      <p:grpSp>
        <p:nvGrpSpPr>
          <p:cNvPr id="40" name="Group 40"/>
          <p:cNvGrpSpPr/>
          <p:nvPr/>
        </p:nvGrpSpPr>
        <p:grpSpPr>
          <a:xfrm>
            <a:off x="8274568" y="4474683"/>
            <a:ext cx="680520" cy="1337634"/>
            <a:chOff x="0" y="0"/>
            <a:chExt cx="907360" cy="1783512"/>
          </a:xfrm>
        </p:grpSpPr>
        <p:pic>
          <p:nvPicPr>
            <p:cNvPr id="41" name="Picture 4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24562" r="24562"/>
            <a:stretch>
              <a:fillRect/>
            </a:stretch>
          </p:blipFill>
          <p:spPr>
            <a:xfrm>
              <a:off x="0" y="0"/>
              <a:ext cx="907360" cy="1783512"/>
            </a:xfrm>
            <a:prstGeom prst="rect">
              <a:avLst/>
            </a:prstGeom>
          </p:spPr>
        </p:pic>
        <p:sp>
          <p:nvSpPr>
            <p:cNvPr id="42" name="TextBox 42"/>
            <p:cNvSpPr txBox="1"/>
            <p:nvPr/>
          </p:nvSpPr>
          <p:spPr>
            <a:xfrm>
              <a:off x="117901" y="550186"/>
              <a:ext cx="671558" cy="6545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98"/>
                </a:lnSpc>
                <a:spcBef>
                  <a:spcPct val="0"/>
                </a:spcBef>
              </a:pPr>
              <a:r>
                <a:rPr lang="en-US" sz="3128" u="none">
                  <a:solidFill>
                    <a:srgbClr val="37C9EF"/>
                  </a:solidFill>
                  <a:latin typeface="Clear Sans Bold"/>
                </a:rPr>
                <a:t>03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9244080" y="6198080"/>
            <a:ext cx="2812027" cy="740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4"/>
              </a:lnSpc>
              <a:spcBef>
                <a:spcPct val="0"/>
              </a:spcBef>
            </a:pPr>
            <a:r>
              <a:rPr lang="en-US" sz="2259" spc="88">
                <a:solidFill>
                  <a:srgbClr val="FFFFFF"/>
                </a:solidFill>
                <a:latin typeface="Arimo Bold"/>
              </a:rPr>
              <a:t>SẢN PHẨM HOÀN THIỆN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8274568" y="5904130"/>
            <a:ext cx="680520" cy="1337634"/>
            <a:chOff x="0" y="0"/>
            <a:chExt cx="907360" cy="1783512"/>
          </a:xfrm>
        </p:grpSpPr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24562" r="24562"/>
            <a:stretch>
              <a:fillRect/>
            </a:stretch>
          </p:blipFill>
          <p:spPr>
            <a:xfrm>
              <a:off x="0" y="0"/>
              <a:ext cx="907360" cy="1783512"/>
            </a:xfrm>
            <a:prstGeom prst="rect">
              <a:avLst/>
            </a:prstGeom>
          </p:spPr>
        </p:pic>
        <p:sp>
          <p:nvSpPr>
            <p:cNvPr id="46" name="TextBox 46"/>
            <p:cNvSpPr txBox="1"/>
            <p:nvPr/>
          </p:nvSpPr>
          <p:spPr>
            <a:xfrm>
              <a:off x="117901" y="550186"/>
              <a:ext cx="671558" cy="6545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98"/>
                </a:lnSpc>
                <a:spcBef>
                  <a:spcPct val="0"/>
                </a:spcBef>
              </a:pPr>
              <a:r>
                <a:rPr lang="en-US" sz="3128" u="none">
                  <a:solidFill>
                    <a:srgbClr val="2C92D5"/>
                  </a:solidFill>
                  <a:latin typeface="Clear Sans Bold"/>
                </a:rPr>
                <a:t>04</a:t>
              </a: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9244080" y="7809629"/>
            <a:ext cx="2812027" cy="376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4"/>
              </a:lnSpc>
              <a:spcBef>
                <a:spcPct val="0"/>
              </a:spcBef>
            </a:pPr>
            <a:r>
              <a:rPr lang="en-US" sz="2259" spc="88">
                <a:solidFill>
                  <a:srgbClr val="FFFFFF"/>
                </a:solidFill>
                <a:latin typeface="Arimo Bold"/>
              </a:rPr>
              <a:t>KẾT LUẬN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8274568" y="7335233"/>
            <a:ext cx="680520" cy="1334323"/>
            <a:chOff x="0" y="0"/>
            <a:chExt cx="907360" cy="1779097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24499" r="24499"/>
            <a:stretch>
              <a:fillRect/>
            </a:stretch>
          </p:blipFill>
          <p:spPr>
            <a:xfrm>
              <a:off x="0" y="0"/>
              <a:ext cx="907360" cy="1779097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117901" y="550186"/>
              <a:ext cx="671558" cy="650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98"/>
                </a:lnSpc>
                <a:spcBef>
                  <a:spcPct val="0"/>
                </a:spcBef>
              </a:pPr>
              <a:r>
                <a:rPr lang="en-US" sz="3128" u="none">
                  <a:solidFill>
                    <a:srgbClr val="13538A"/>
                  </a:solidFill>
                  <a:latin typeface="Clear Sans Bold"/>
                </a:rPr>
                <a:t>05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  <p:bldP spid="13" grpId="0"/>
      <p:bldP spid="18" grpId="0"/>
      <p:bldP spid="23" grpId="0"/>
      <p:bldP spid="28" grpId="0"/>
      <p:bldP spid="35" grpId="0"/>
      <p:bldP spid="39" grpId="0"/>
      <p:bldP spid="43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hiết kế không tên (1)">
            <a:hlinkClick r:id="" action="ppaction://media"/>
            <a:extLst>
              <a:ext uri="{FF2B5EF4-FFF2-40B4-BE49-F238E27FC236}">
                <a16:creationId xmlns:a16="http://schemas.microsoft.com/office/drawing/2014/main" id="{6A4EB7E0-D38C-4ADE-940D-5D0C5CFB67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-304800" y="4585859"/>
            <a:ext cx="8115300" cy="1115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6"/>
              </a:lnSpc>
            </a:pPr>
            <a:r>
              <a:rPr lang="en-US" sz="8158" b="1" dirty="0">
                <a:solidFill>
                  <a:srgbClr val="F7B4A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1.MỞ ĐẦU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56505" y="3470841"/>
            <a:ext cx="10304781" cy="5478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24"/>
              </a:lnSpc>
            </a:pP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Chúng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ta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có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thể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nói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rằng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thế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ký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21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đã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và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đang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chứng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kiến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sự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phát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triển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mạnh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mẽ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của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ngành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Công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nghệ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thông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tin (CNTT). CNTT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đã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và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đang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thay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đổi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thế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giới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một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cách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nhanh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chóng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và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tưng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bước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kéo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nền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tri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thức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của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nhân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loại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xích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lại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gần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nhau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hơn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.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Đó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là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nhờ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việc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phát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triển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hệ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thống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website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trên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toàn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thế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giới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. </a:t>
            </a:r>
          </a:p>
          <a:p>
            <a:pPr algn="just">
              <a:lnSpc>
                <a:spcPts val="2724"/>
              </a:lnSpc>
            </a:pPr>
            <a:endParaRPr lang="en-US" sz="2499" dirty="0">
              <a:solidFill>
                <a:srgbClr val="94DDDE"/>
              </a:solidFill>
              <a:latin typeface="Josefin Sans Regular Bold"/>
            </a:endParaRPr>
          </a:p>
          <a:p>
            <a:pPr algn="just">
              <a:lnSpc>
                <a:spcPts val="2724"/>
              </a:lnSpc>
            </a:pP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Ngày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nay, Website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đã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đóng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một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vai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trò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quan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trọng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đối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với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con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người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chúng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ta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từ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giải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trí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cho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đến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quảng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cáo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,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thương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mại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,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quản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lý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…Website(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thương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mại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điện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tử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)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sẽ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dần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thay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thế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những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phương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thức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kinh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doanh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cũ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trong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các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doanh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nghiệp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bởi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tính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ưu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việt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mà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Website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mang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lại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như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: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nhanh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hơn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,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rẻ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hơn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,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tiện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dụng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hơn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,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hiệu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quả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hơn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và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không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bị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giới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hạn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không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gian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và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thời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gian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.</a:t>
            </a:r>
          </a:p>
          <a:p>
            <a:pPr algn="just">
              <a:lnSpc>
                <a:spcPts val="2724"/>
              </a:lnSpc>
            </a:pPr>
            <a:endParaRPr lang="en-US" sz="2499" dirty="0">
              <a:solidFill>
                <a:srgbClr val="94DDDE"/>
              </a:solidFill>
              <a:latin typeface="Josefin Sans Regular Bold"/>
            </a:endParaRPr>
          </a:p>
          <a:p>
            <a:pPr algn="just">
              <a:lnSpc>
                <a:spcPts val="2724"/>
              </a:lnSpc>
            </a:pP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Để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góp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phần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thúc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đẩy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thương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mại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điện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tử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ở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Việt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Nam,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nhóm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em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đã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tìm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hiểu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và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thực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hiện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đề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tài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“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Xây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dựng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website </a:t>
            </a:r>
            <a:r>
              <a:rPr lang="en-US" sz="2499" dirty="0" err="1">
                <a:solidFill>
                  <a:srgbClr val="94DDDE"/>
                </a:solidFill>
                <a:latin typeface="Josefin Sans Regular Bold"/>
              </a:rPr>
              <a:t>bán</a:t>
            </a:r>
            <a:r>
              <a:rPr lang="en-US" sz="2499" dirty="0">
                <a:solidFill>
                  <a:srgbClr val="94DDDE"/>
                </a:solidFill>
                <a:latin typeface="Josefin Sans Regular Bold"/>
              </a:rPr>
              <a:t> laptop”.</a:t>
            </a:r>
          </a:p>
          <a:p>
            <a:pPr>
              <a:lnSpc>
                <a:spcPts val="2616"/>
              </a:lnSpc>
            </a:pPr>
            <a:endParaRPr lang="en-US" sz="2499" dirty="0">
              <a:solidFill>
                <a:srgbClr val="94DDDE"/>
              </a:solidFill>
              <a:latin typeface="Josefin Sans Regular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610774" y="1441513"/>
            <a:ext cx="2645731" cy="16259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879313" y="5316566"/>
            <a:ext cx="5758626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40312" y="-1788377"/>
            <a:ext cx="1491622" cy="322989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242167" y="-1536821"/>
            <a:ext cx="3748344" cy="307364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566643" y="-2441088"/>
            <a:ext cx="4317873" cy="58928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flipH="1">
            <a:off x="1742874" y="3067435"/>
            <a:ext cx="4597438" cy="284205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956801" y="1298638"/>
            <a:ext cx="8904189" cy="1303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 b="1" dirty="0" err="1">
                <a:solidFill>
                  <a:srgbClr val="94DDD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7700" b="1" dirty="0">
                <a:solidFill>
                  <a:srgbClr val="94DDD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7700" b="1" dirty="0" err="1">
                <a:solidFill>
                  <a:srgbClr val="94DDD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7700" b="1" dirty="0">
                <a:solidFill>
                  <a:srgbClr val="94DDD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700" b="1" dirty="0" err="1">
                <a:solidFill>
                  <a:srgbClr val="94DDD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7700" b="1" dirty="0">
                <a:solidFill>
                  <a:srgbClr val="94DDD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700" b="1" dirty="0" err="1">
                <a:solidFill>
                  <a:srgbClr val="94DDD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7700" b="1" dirty="0">
              <a:solidFill>
                <a:srgbClr val="94DDD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3566" y="2646510"/>
            <a:ext cx="7387744" cy="5764466"/>
            <a:chOff x="0" y="-19051"/>
            <a:chExt cx="9850326" cy="7685954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1"/>
              <a:ext cx="9850326" cy="1236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 b="1" dirty="0" err="1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Mục</a:t>
              </a:r>
              <a:r>
                <a:rPr lang="en-US" sz="6400" b="1" dirty="0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6400" b="1" dirty="0" err="1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tiêu</a:t>
              </a:r>
              <a:r>
                <a:rPr lang="en-US" sz="6400" b="1" dirty="0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6400" b="1" dirty="0" err="1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thực</a:t>
              </a:r>
              <a:r>
                <a:rPr lang="en-US" sz="6400" b="1" dirty="0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6400" b="1" dirty="0" err="1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hiện</a:t>
              </a:r>
              <a:endParaRPr lang="en-US" sz="6400" b="1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211108"/>
              <a:ext cx="9850326" cy="4455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Phân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tích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các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yêu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cầu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cần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thiết</a:t>
              </a:r>
              <a:endParaRPr lang="en-US" sz="2400" dirty="0">
                <a:solidFill>
                  <a:srgbClr val="2B4B82"/>
                </a:solidFill>
                <a:latin typeface="Josefin Sans Regular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Tìm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hiểu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cách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xây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dựng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một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website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Tìm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hiểu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và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nghiên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cứu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ngôn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ngữ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lập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trình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: Django,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Nuxtjs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framework, Vue, CSS….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Tìm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hiểu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và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xây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dựng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cơ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sở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dữ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liệu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với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MySQL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Thiết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kế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giao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diện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cho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website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Xây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dựng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website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hoàn</a:t>
              </a:r>
              <a:r>
                <a:rPr lang="en-US" sz="2400" dirty="0">
                  <a:solidFill>
                    <a:srgbClr val="2B4B82"/>
                  </a:solidFill>
                  <a:latin typeface="Josefin Sans Regular"/>
                </a:rPr>
                <a:t> </a:t>
              </a:r>
              <a:r>
                <a:rPr lang="en-US" sz="2400" dirty="0" err="1">
                  <a:solidFill>
                    <a:srgbClr val="2B4B82"/>
                  </a:solidFill>
                  <a:latin typeface="Josefin Sans Regular"/>
                </a:rPr>
                <a:t>chỉnh</a:t>
              </a:r>
              <a:endParaRPr lang="en-US" sz="2400" dirty="0">
                <a:solidFill>
                  <a:srgbClr val="2B4B82"/>
                </a:solidFill>
                <a:latin typeface="Josefin Sans Regular"/>
              </a:endParaRPr>
            </a:p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2B4B82"/>
                </a:solidFill>
                <a:latin typeface="Josefin Sans Regular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893831" y="2696083"/>
            <a:ext cx="6365469" cy="5764466"/>
            <a:chOff x="0" y="-19051"/>
            <a:chExt cx="8487292" cy="7685954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1"/>
              <a:ext cx="8487292" cy="1236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 b="1" dirty="0" err="1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Kết</a:t>
              </a:r>
              <a:r>
                <a:rPr lang="en-US" sz="6400" b="1" dirty="0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6400" b="1" dirty="0" err="1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</a:t>
              </a:r>
              <a:r>
                <a:rPr lang="en-US" sz="6400" b="1" dirty="0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6400" b="1" dirty="0" err="1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dự</a:t>
              </a:r>
              <a:r>
                <a:rPr lang="en-US" sz="6400" b="1" dirty="0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6400" b="1" dirty="0" err="1">
                  <a:solidFill>
                    <a:srgbClr val="2B4B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kiến</a:t>
              </a:r>
              <a:endParaRPr lang="en-US" sz="6400" b="1" dirty="0">
                <a:solidFill>
                  <a:srgbClr val="2B4B8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211108"/>
              <a:ext cx="8487292" cy="4455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B4B82"/>
                  </a:solidFill>
                  <a:latin typeface="Josefin Sans Regular"/>
                </a:rPr>
                <a:t>Hiểu được cấu trúc cơ bản ngôn ngữ lập trình Django, Nuxtjs framework, Vue, CSS….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B4B82"/>
                  </a:solidFill>
                  <a:latin typeface="Josefin Sans Regular"/>
                </a:rPr>
                <a:t>Phân tích và thiết kế ứng dụng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B4B82"/>
                  </a:solidFill>
                  <a:latin typeface="Josefin Sans Regular"/>
                </a:rPr>
                <a:t>Xây dựng được website bán laptop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B4B82"/>
                  </a:solidFill>
                  <a:latin typeface="Josefin Sans Regular"/>
                </a:rPr>
                <a:t>Tiến hành chạy thử, kiểm nghiệm và đánh giá kết quả</a:t>
              </a:r>
            </a:p>
            <a:p>
              <a:pPr>
                <a:lnSpc>
                  <a:spcPts val="3359"/>
                </a:lnSpc>
              </a:pPr>
              <a:endParaRPr lang="en-US" sz="2400">
                <a:solidFill>
                  <a:srgbClr val="2B4B82"/>
                </a:solidFill>
                <a:latin typeface="Josefin Sans Regular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-963412"/>
            <a:ext cx="4597438" cy="284205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0551837" y="390596"/>
            <a:ext cx="2076668" cy="1276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138681" y="-2447996"/>
            <a:ext cx="3837986" cy="411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994246" y="-3759204"/>
            <a:ext cx="5357753" cy="559158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6746166">
            <a:off x="8013838" y="3390296"/>
            <a:ext cx="2303107" cy="2277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597918" y="3321027"/>
            <a:ext cx="5155012" cy="39459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312546" y="4977151"/>
            <a:ext cx="3946754" cy="296499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105070" y="2324100"/>
            <a:ext cx="3995097" cy="4114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15956" y="3829050"/>
            <a:ext cx="8489114" cy="260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 b="1" dirty="0">
                <a:solidFill>
                  <a:srgbClr val="F7B4A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2.CÁC NGÔN NGỮ HỖ TRỢ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1307</Words>
  <Application>Microsoft Office PowerPoint</Application>
  <PresentationFormat>Custom</PresentationFormat>
  <Paragraphs>156</Paragraphs>
  <Slides>22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Arimo Bold</vt:lpstr>
      <vt:lpstr>Clear Sans Bold</vt:lpstr>
      <vt:lpstr>Arial</vt:lpstr>
      <vt:lpstr>Josefin Sans Bold</vt:lpstr>
      <vt:lpstr>Times New Roman</vt:lpstr>
      <vt:lpstr>Calibri</vt:lpstr>
      <vt:lpstr>Josefin Sans Bold Bold</vt:lpstr>
      <vt:lpstr>Josefin Sans Regular Bold</vt:lpstr>
      <vt:lpstr>Arimo</vt:lpstr>
      <vt:lpstr>Josefin Sans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Xanh dương Các thành phần Cùng kích thước &amp; Giả lập Công nghệ trong Giáo dục Bản thuyết trình Công nghệ</dc:title>
  <cp:lastModifiedBy>Đức Tin</cp:lastModifiedBy>
  <cp:revision>18</cp:revision>
  <dcterms:created xsi:type="dcterms:W3CDTF">2006-08-16T00:00:00Z</dcterms:created>
  <dcterms:modified xsi:type="dcterms:W3CDTF">2022-01-09T08:24:17Z</dcterms:modified>
  <dc:identifier>DAE0kZ2e99Q</dc:identifier>
</cp:coreProperties>
</file>